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handoutMasterIdLst>
    <p:handoutMasterId r:id="rId36"/>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3004800" cy="9753600"/>
  <p:notesSz cx="6735763" cy="98663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1pPr>
    <a:lvl2pPr marL="0" marR="0" indent="228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2pPr>
    <a:lvl3pPr marL="0" marR="0" indent="457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3pPr>
    <a:lvl4pPr marL="0" marR="0" indent="685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4pPr>
    <a:lvl5pPr marL="0" marR="0" indent="9144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5pPr>
    <a:lvl6pPr marL="0" marR="0" indent="11430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6pPr>
    <a:lvl7pPr marL="0" marR="0" indent="1371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7pPr>
    <a:lvl8pPr marL="0" marR="0" indent="1600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8pPr>
    <a:lvl9pPr marL="0" marR="0" indent="1828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370" autoAdjust="0"/>
  </p:normalViewPr>
  <p:slideViewPr>
    <p:cSldViewPr>
      <p:cViewPr varScale="1">
        <p:scale>
          <a:sx n="36" d="100"/>
          <a:sy n="36" d="100"/>
        </p:scale>
        <p:origin x="-1902" y="-96"/>
      </p:cViewPr>
      <p:guideLst>
        <p:guide orient="horz" pos="3072"/>
        <p:guide pos="4096"/>
      </p:guideLst>
    </p:cSldViewPr>
  </p:slideViewPr>
  <p:notesTextViewPr>
    <p:cViewPr>
      <p:scale>
        <a:sx n="1" d="1"/>
        <a:sy n="1" d="1"/>
      </p:scale>
      <p:origin x="0" y="0"/>
    </p:cViewPr>
  </p:notesTextViewPr>
  <p:notesViewPr>
    <p:cSldViewPr>
      <p:cViewPr>
        <p:scale>
          <a:sx n="50" d="100"/>
          <a:sy n="50" d="100"/>
        </p:scale>
        <p:origin x="-3036" y="-12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21816431-97D9-4C4D-8F79-A6A6B81F4435}" type="datetimeFigureOut">
              <a:rPr kumimoji="1" lang="ja-JP" altLang="en-US" smtClean="0"/>
              <a:t>2019/7/12</a:t>
            </a:fld>
            <a:endParaRPr kumimoji="1" lang="ja-JP" altLang="en-US"/>
          </a:p>
        </p:txBody>
      </p:sp>
      <p:sp>
        <p:nvSpPr>
          <p:cNvPr id="4" name="フッター プレースホルダー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B0CBAB4B-49FF-4DBE-9517-F527E105F13C}" type="slidenum">
              <a:rPr kumimoji="1" lang="ja-JP" altLang="en-US" smtClean="0"/>
              <a:t>‹#›</a:t>
            </a:fld>
            <a:endParaRPr kumimoji="1" lang="ja-JP" altLang="en-US"/>
          </a:p>
        </p:txBody>
      </p:sp>
    </p:spTree>
    <p:extLst>
      <p:ext uri="{BB962C8B-B14F-4D97-AF65-F5344CB8AC3E}">
        <p14:creationId xmlns:p14="http://schemas.microsoft.com/office/powerpoint/2010/main" val="3776546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96850" y="160617"/>
            <a:ext cx="6267375" cy="4700531"/>
          </a:xfrm>
          <a:prstGeom prst="rect">
            <a:avLst/>
          </a:prstGeom>
          <a:ln>
            <a:solidFill>
              <a:schemeClr val="tx1"/>
            </a:solidFill>
          </a:ln>
        </p:spPr>
        <p:txBody>
          <a:bodyPr/>
          <a:lstStyle/>
          <a:p>
            <a:endParaRPr/>
          </a:p>
        </p:txBody>
      </p:sp>
      <p:sp>
        <p:nvSpPr>
          <p:cNvPr id="117" name="Shape 117"/>
          <p:cNvSpPr>
            <a:spLocks noGrp="1"/>
          </p:cNvSpPr>
          <p:nvPr>
            <p:ph type="body" sz="quarter" idx="1"/>
          </p:nvPr>
        </p:nvSpPr>
        <p:spPr>
          <a:xfrm>
            <a:off x="185278" y="5010852"/>
            <a:ext cx="6278947" cy="4098768"/>
          </a:xfrm>
          <a:prstGeom prst="rect">
            <a:avLst/>
          </a:prstGeom>
        </p:spPr>
        <p:txBody>
          <a:bodyPr/>
          <a:lstStyle/>
          <a:p>
            <a:endParaRPr dirty="0"/>
          </a:p>
        </p:txBody>
      </p:sp>
      <p:sp>
        <p:nvSpPr>
          <p:cNvPr id="2" name="フッター プレースホルダー 1"/>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3" name="ヘッダー プレースホルダー 2"/>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4" name="スライド番号プレースホルダー 3"/>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8AC2C35B-1BE6-4784-A8F5-87173E24F36C}" type="slidenum">
              <a:rPr kumimoji="1" lang="ja-JP" altLang="en-US" smtClean="0"/>
              <a:t>‹#›</a:t>
            </a:fld>
            <a:endParaRPr kumimoji="1" lang="ja-JP" altLang="en-US"/>
          </a:p>
        </p:txBody>
      </p:sp>
      <p:sp>
        <p:nvSpPr>
          <p:cNvPr id="6" name="日付プレースホルダー 5"/>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FA2B5228-21A1-4688-869F-B4AEAA5A7060}" type="datetimeFigureOut">
              <a:rPr kumimoji="1" lang="ja-JP" altLang="en-US" smtClean="0"/>
              <a:t>2019/7/12</a:t>
            </a:fld>
            <a:endParaRPr kumimoji="1" lang="ja-JP" altLang="en-US"/>
          </a:p>
        </p:txBody>
      </p:sp>
    </p:spTree>
    <p:extLst>
      <p:ext uri="{BB962C8B-B14F-4D97-AF65-F5344CB8AC3E}">
        <p14:creationId xmlns:p14="http://schemas.microsoft.com/office/powerpoint/2010/main" val="1164530878"/>
      </p:ext>
    </p:extLst>
  </p:cSld>
  <p:clrMap bg1="lt1" tx1="dk1" bg2="lt2" tx2="dk2" accent1="accent1" accent2="accent2" accent3="accent3" accent4="accent4" accent5="accent5" accent6="accent6" hlink="hlink" folHlink="folHlink"/>
  <p:notesStyle>
    <a:lvl1pPr defTabSz="457200" latinLnBrk="0">
      <a:lnSpc>
        <a:spcPct val="117999"/>
      </a:lnSpc>
      <a:defRPr sz="1200">
        <a:latin typeface="ＭＳ ゴシック" panose="020B0609070205080204" pitchFamily="49" charset="-128"/>
        <a:ea typeface="ＭＳ ゴシック" panose="020B0609070205080204" pitchFamily="49" charset="-128"/>
        <a:cs typeface="+mn-cs"/>
        <a:sym typeface="ヒラギノ角ゴ ProN W3"/>
      </a:defRPr>
    </a:lvl1pPr>
    <a:lvl2pPr indent="228600" defTabSz="457200" latinLnBrk="0">
      <a:lnSpc>
        <a:spcPct val="117999"/>
      </a:lnSpc>
      <a:defRPr sz="2200">
        <a:latin typeface="+mn-lt"/>
        <a:ea typeface="+mn-ea"/>
        <a:cs typeface="+mn-cs"/>
        <a:sym typeface="ヒラギノ角ゴ ProN W3"/>
      </a:defRPr>
    </a:lvl2pPr>
    <a:lvl3pPr indent="457200" defTabSz="457200" latinLnBrk="0">
      <a:lnSpc>
        <a:spcPct val="117999"/>
      </a:lnSpc>
      <a:defRPr sz="2200">
        <a:latin typeface="+mn-lt"/>
        <a:ea typeface="+mn-ea"/>
        <a:cs typeface="+mn-cs"/>
        <a:sym typeface="ヒラギノ角ゴ ProN W3"/>
      </a:defRPr>
    </a:lvl3pPr>
    <a:lvl4pPr indent="685800" defTabSz="457200" latinLnBrk="0">
      <a:lnSpc>
        <a:spcPct val="117999"/>
      </a:lnSpc>
      <a:defRPr sz="2200">
        <a:latin typeface="+mn-lt"/>
        <a:ea typeface="+mn-ea"/>
        <a:cs typeface="+mn-cs"/>
        <a:sym typeface="ヒラギノ角ゴ ProN W3"/>
      </a:defRPr>
    </a:lvl4pPr>
    <a:lvl5pPr indent="914400" defTabSz="457200" latinLnBrk="0">
      <a:lnSpc>
        <a:spcPct val="117999"/>
      </a:lnSpc>
      <a:defRPr sz="2200">
        <a:latin typeface="+mn-lt"/>
        <a:ea typeface="+mn-ea"/>
        <a:cs typeface="+mn-cs"/>
        <a:sym typeface="ヒラギノ角ゴ ProN W3"/>
      </a:defRPr>
    </a:lvl5pPr>
    <a:lvl6pPr indent="1143000" defTabSz="457200" latinLnBrk="0">
      <a:lnSpc>
        <a:spcPct val="117999"/>
      </a:lnSpc>
      <a:defRPr sz="2200">
        <a:latin typeface="+mn-lt"/>
        <a:ea typeface="+mn-ea"/>
        <a:cs typeface="+mn-cs"/>
        <a:sym typeface="ヒラギノ角ゴ ProN W3"/>
      </a:defRPr>
    </a:lvl6pPr>
    <a:lvl7pPr indent="1371600" defTabSz="457200" latinLnBrk="0">
      <a:lnSpc>
        <a:spcPct val="117999"/>
      </a:lnSpc>
      <a:defRPr sz="2200">
        <a:latin typeface="+mn-lt"/>
        <a:ea typeface="+mn-ea"/>
        <a:cs typeface="+mn-cs"/>
        <a:sym typeface="ヒラギノ角ゴ ProN W3"/>
      </a:defRPr>
    </a:lvl7pPr>
    <a:lvl8pPr indent="1600200" defTabSz="457200" latinLnBrk="0">
      <a:lnSpc>
        <a:spcPct val="117999"/>
      </a:lnSpc>
      <a:defRPr sz="2200">
        <a:latin typeface="+mn-lt"/>
        <a:ea typeface="+mn-ea"/>
        <a:cs typeface="+mn-cs"/>
        <a:sym typeface="ヒラギノ角ゴ ProN W3"/>
      </a:defRPr>
    </a:lvl8pPr>
    <a:lvl9pPr indent="1828800" defTabSz="457200" latinLnBrk="0">
      <a:lnSpc>
        <a:spcPct val="117999"/>
      </a:lnSpc>
      <a:defRPr sz="2200">
        <a:latin typeface="+mn-lt"/>
        <a:ea typeface="+mn-ea"/>
        <a:cs typeface="+mn-cs"/>
        <a:sym typeface="ヒラギノ角ゴ ProN W3"/>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1</a:t>
            </a:fld>
            <a:endParaRPr lang="ja-JP" altLang="en-US"/>
          </a:p>
        </p:txBody>
      </p:sp>
      <p:sp>
        <p:nvSpPr>
          <p:cNvPr id="6" name="スライド イメージ プレースホルダー 5"/>
          <p:cNvSpPr>
            <a:spLocks noGrp="1" noRot="1" noChangeAspect="1"/>
          </p:cNvSpPr>
          <p:nvPr>
            <p:ph type="sldImg"/>
          </p:nvPr>
        </p:nvSpPr>
        <p:spPr>
          <a:xfrm>
            <a:off x="196850" y="160338"/>
            <a:ext cx="6267450" cy="4700587"/>
          </a:xfrm>
        </p:spPr>
      </p:sp>
      <p:sp>
        <p:nvSpPr>
          <p:cNvPr id="7" name="ノート プレースホルダー 6"/>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921839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10</a:t>
            </a:fld>
            <a:endParaRPr lang="ja-JP" altLang="en-US"/>
          </a:p>
        </p:txBody>
      </p:sp>
      <p:sp>
        <p:nvSpPr>
          <p:cNvPr id="6" name="スライド イメージ プレースホルダー 5"/>
          <p:cNvSpPr>
            <a:spLocks noGrp="1" noRot="1" noChangeAspect="1"/>
          </p:cNvSpPr>
          <p:nvPr>
            <p:ph type="sldImg"/>
          </p:nvPr>
        </p:nvSpPr>
        <p:spPr>
          <a:xfrm>
            <a:off x="196850" y="160338"/>
            <a:ext cx="6267450" cy="4700587"/>
          </a:xfrm>
        </p:spPr>
      </p:sp>
      <p:sp>
        <p:nvSpPr>
          <p:cNvPr id="7" name="ノート プレースホルダー 6"/>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5360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医療機関に相談するのは少し敷居が高い、という場合には電話相談が可能です。</a:t>
            </a:r>
          </a:p>
          <a:p>
            <a:endParaRPr lang="ja-JP" altLang="en-US" smtClean="0"/>
          </a:p>
          <a:p>
            <a:r>
              <a:rPr lang="ja-JP" altLang="en-US" smtClean="0"/>
              <a:t>認知症に関する知識や介護の仕方など、総合的な相談窓口として認知症介護等の経験者が相談に応じています。</a:t>
            </a:r>
          </a:p>
          <a:p>
            <a:r>
              <a:rPr lang="ja-JP" altLang="en-US" smtClean="0"/>
              <a:t>認知症かなと思った時や認知症高齢者を介護していて困った時など、一人で悩まず、進んで相談するようにしましょう。</a:t>
            </a:r>
          </a:p>
          <a:p>
            <a:endParaRPr lang="ja-JP" altLang="en-US" smtClean="0"/>
          </a:p>
          <a:p>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11</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3031384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☆京都府認知症コールセンター</a:t>
            </a:r>
            <a:r>
              <a:rPr lang="en-US" altLang="ja-JP" smtClean="0"/>
              <a:t>…</a:t>
            </a:r>
            <a:r>
              <a:rPr lang="ja-JP" altLang="en-US" smtClean="0"/>
              <a:t>京都府が設置する認知症に関する電話相談窓口です。</a:t>
            </a:r>
          </a:p>
          <a:p>
            <a:r>
              <a:rPr lang="ja-JP" altLang="en-US" smtClean="0"/>
              <a:t>「公益社団法人認知症の人と家族の会・京都府支部」の介護経験者や認知症支援に携わる専門職が対応します。</a:t>
            </a:r>
          </a:p>
          <a:p>
            <a:endParaRPr lang="ja-JP" altLang="en-US" smtClean="0"/>
          </a:p>
          <a:p>
            <a:r>
              <a:rPr lang="ja-JP" altLang="en-US" smtClean="0"/>
              <a:t>☆京都府若年性認知症コールセンター</a:t>
            </a:r>
            <a:r>
              <a:rPr lang="en-US" altLang="ja-JP" smtClean="0"/>
              <a:t>…</a:t>
            </a:r>
            <a:r>
              <a:rPr lang="ja-JP" altLang="en-US" smtClean="0"/>
              <a:t>京都府が設置する若年性認知症に特化した電話相談窓口です。</a:t>
            </a:r>
          </a:p>
          <a:p>
            <a:r>
              <a:rPr lang="ja-JP" altLang="en-US" smtClean="0"/>
              <a:t>若年性認知症支援に携わる専門職が対応します。</a:t>
            </a:r>
          </a:p>
          <a:p>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12</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3372481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z="1000" dirty="0" smtClean="0"/>
              <a:t>電話相談だけでなく、地域には対面で相談をできる機関があります。</a:t>
            </a:r>
          </a:p>
          <a:p>
            <a:r>
              <a:rPr lang="ja-JP" altLang="en-US" sz="1000" dirty="0" smtClean="0"/>
              <a:t>認知症が疑われる際の医療機関へのつなぎや、介護保険サービスの申請等多様な活動を行っています。</a:t>
            </a:r>
          </a:p>
          <a:p>
            <a:r>
              <a:rPr lang="ja-JP" altLang="en-US" sz="1000" dirty="0" smtClean="0"/>
              <a:t>それぞれの機関において医療・介護の専門職が対応します。</a:t>
            </a:r>
          </a:p>
          <a:p>
            <a:endParaRPr lang="ja-JP" altLang="en-US" sz="1000" dirty="0" smtClean="0"/>
          </a:p>
          <a:p>
            <a:r>
              <a:rPr lang="ja-JP" altLang="en-US" sz="1000" dirty="0" smtClean="0"/>
              <a:t>☆地域包括支援センターは市町村が設置する機関で、保健師、社会福祉士、主任ケアマネジャー等が配置され、地域の高齢者の総合相談等を行っています。</a:t>
            </a:r>
          </a:p>
          <a:p>
            <a:r>
              <a:rPr lang="ja-JP" altLang="en-US" sz="1000" dirty="0" smtClean="0"/>
              <a:t>認知症に関する相談窓口や利用できる制度、社会資源などの情報を得ることができます。</a:t>
            </a:r>
          </a:p>
          <a:p>
            <a:endParaRPr lang="ja-JP" altLang="en-US" sz="1000" dirty="0" smtClean="0"/>
          </a:p>
          <a:p>
            <a:r>
              <a:rPr lang="ja-JP" altLang="en-US" sz="1000" dirty="0" smtClean="0"/>
              <a:t>☆認知症初期集中支援チームは市町村が設置する機関で、認知症サポート医や医療・介護の専門職で構成された専門チームです。</a:t>
            </a:r>
          </a:p>
          <a:p>
            <a:r>
              <a:rPr lang="ja-JP" altLang="en-US" sz="1000" dirty="0" smtClean="0"/>
              <a:t>認知症発症後、また疑いがある方、家族と一緒に考え、サービスの利用支援や認知症対応の医療機関の紹介等を行います。</a:t>
            </a:r>
          </a:p>
          <a:p>
            <a:endParaRPr lang="ja-JP" altLang="en-US" sz="1000" dirty="0" smtClean="0"/>
          </a:p>
          <a:p>
            <a:r>
              <a:rPr lang="ja-JP" altLang="en-US" sz="1000" dirty="0" smtClean="0"/>
              <a:t>☆認知症あんしんサポート相談窓口は地域事情を踏まえた相談ができる身近な相談窓口として、地域密着型の介護保険事業所で実施しています。</a:t>
            </a:r>
          </a:p>
          <a:p>
            <a:r>
              <a:rPr lang="ja-JP" altLang="en-US" sz="1000" dirty="0" smtClean="0"/>
              <a:t>認知症に関する不安や悩み等について、認知症ケアに習熟した施設職員が個別に対応します。</a:t>
            </a:r>
          </a:p>
          <a:p>
            <a:endParaRPr lang="ja-JP" altLang="en-US" sz="1000" dirty="0" smtClean="0"/>
          </a:p>
          <a:p>
            <a:r>
              <a:rPr lang="ja-JP" altLang="en-US" sz="1000" dirty="0" smtClean="0"/>
              <a:t>☆民生児童委員は、地域福祉の増進のために地域住民の立場から生活や福祉全般に関する相談・援助活動を行っています。</a:t>
            </a:r>
          </a:p>
          <a:p>
            <a:r>
              <a:rPr lang="ja-JP" altLang="en-US" sz="1000" dirty="0" smtClean="0"/>
              <a:t>最も身近な相談相手として、住民、行政、専門機関をつなぐパイプ役を務めます。</a:t>
            </a:r>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13</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4161682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14</a:t>
            </a:fld>
            <a:endParaRPr lang="ja-JP" altLang="en-US"/>
          </a:p>
        </p:txBody>
      </p:sp>
      <p:sp>
        <p:nvSpPr>
          <p:cNvPr id="6" name="スライド イメージ プレースホルダー 5"/>
          <p:cNvSpPr>
            <a:spLocks noGrp="1" noRot="1" noChangeAspect="1"/>
          </p:cNvSpPr>
          <p:nvPr>
            <p:ph type="sldImg"/>
          </p:nvPr>
        </p:nvSpPr>
        <p:spPr>
          <a:xfrm>
            <a:off x="196850" y="160338"/>
            <a:ext cx="6267450" cy="4700587"/>
          </a:xfrm>
        </p:spPr>
      </p:sp>
      <p:sp>
        <p:nvSpPr>
          <p:cNvPr id="7" name="ノート プレースホルダー 6"/>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363093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経済的負担は日常生活の継続において重要な要素です。</a:t>
            </a:r>
          </a:p>
          <a:p>
            <a:r>
              <a:rPr lang="ja-JP" altLang="en-US" smtClean="0"/>
              <a:t>認知症と診断された時の社会的状況</a:t>
            </a:r>
            <a:r>
              <a:rPr lang="en-US" altLang="ja-JP" smtClean="0"/>
              <a:t>(</a:t>
            </a:r>
            <a:r>
              <a:rPr lang="ja-JP" altLang="en-US" smtClean="0"/>
              <a:t>就業、子育て、ローン等）や年齢によって経済的支援の方法は異なります。</a:t>
            </a:r>
          </a:p>
          <a:p>
            <a:r>
              <a:rPr lang="ja-JP" altLang="en-US" smtClean="0"/>
              <a:t>制度によって申請の窓口が異なりますのでご注意ください。</a:t>
            </a:r>
          </a:p>
          <a:p>
            <a:r>
              <a:rPr lang="ja-JP" altLang="en-US" smtClean="0"/>
              <a:t>要件もそれぞれ異なり、手続きも複雑な場合があるため担当窓口に相談しながら進めることが重要です。</a:t>
            </a:r>
          </a:p>
          <a:p>
            <a:endParaRPr lang="ja-JP" altLang="en-US" smtClean="0"/>
          </a:p>
          <a:p>
            <a:r>
              <a:rPr lang="ja-JP" altLang="en-US" smtClean="0"/>
              <a:t>☆自立支援医療</a:t>
            </a:r>
            <a:r>
              <a:rPr lang="en-US" altLang="ja-JP" smtClean="0"/>
              <a:t>…</a:t>
            </a:r>
            <a:r>
              <a:rPr lang="ja-JP" altLang="en-US" smtClean="0"/>
              <a:t>精神疾患で通院する場合の医療費の自己負担を軽減する制度です。</a:t>
            </a:r>
          </a:p>
          <a:p>
            <a:r>
              <a:rPr lang="ja-JP" altLang="en-US" smtClean="0"/>
              <a:t>入院医療費は対象外、有効期間</a:t>
            </a:r>
            <a:r>
              <a:rPr lang="en-US" altLang="ja-JP" smtClean="0"/>
              <a:t>1</a:t>
            </a:r>
            <a:r>
              <a:rPr lang="ja-JP" altLang="en-US" smtClean="0"/>
              <a:t>年（更新可能）です。</a:t>
            </a:r>
          </a:p>
          <a:p>
            <a:endParaRPr lang="ja-JP" altLang="en-US" smtClean="0"/>
          </a:p>
          <a:p>
            <a:r>
              <a:rPr lang="ja-JP" altLang="en-US" smtClean="0"/>
              <a:t>☆傷病手当</a:t>
            </a:r>
            <a:r>
              <a:rPr lang="en-US" altLang="ja-JP" smtClean="0"/>
              <a:t>…</a:t>
            </a:r>
            <a:r>
              <a:rPr lang="ja-JP" altLang="en-US" smtClean="0"/>
              <a:t>職場の医療保険に加入している本人が、</a:t>
            </a:r>
            <a:r>
              <a:rPr lang="en-US" altLang="ja-JP" smtClean="0"/>
              <a:t>3</a:t>
            </a:r>
            <a:r>
              <a:rPr lang="ja-JP" altLang="en-US" smtClean="0"/>
              <a:t>日連続して会社を休んだ場合に、</a:t>
            </a:r>
            <a:r>
              <a:rPr lang="en-US" altLang="ja-JP" smtClean="0"/>
              <a:t>4</a:t>
            </a:r>
            <a:r>
              <a:rPr lang="ja-JP" altLang="en-US" smtClean="0"/>
              <a:t>日目以降の仕事につけなかった日に対して最長</a:t>
            </a:r>
            <a:r>
              <a:rPr lang="en-US" altLang="ja-JP" smtClean="0"/>
              <a:t>1</a:t>
            </a:r>
            <a:r>
              <a:rPr lang="ja-JP" altLang="en-US" smtClean="0"/>
              <a:t>年</a:t>
            </a:r>
            <a:r>
              <a:rPr lang="en-US" altLang="ja-JP" smtClean="0"/>
              <a:t>6</a:t>
            </a:r>
            <a:r>
              <a:rPr lang="ja-JP" altLang="en-US" smtClean="0"/>
              <a:t>か月間支給されます。</a:t>
            </a:r>
          </a:p>
          <a:p>
            <a:endParaRPr lang="ja-JP" altLang="en-US" smtClean="0"/>
          </a:p>
          <a:p>
            <a:r>
              <a:rPr lang="ja-JP" altLang="en-US" smtClean="0"/>
              <a:t>☆雇用保険</a:t>
            </a:r>
            <a:r>
              <a:rPr lang="en-US" altLang="ja-JP" smtClean="0"/>
              <a:t>…</a:t>
            </a:r>
            <a:r>
              <a:rPr lang="ja-JP" altLang="en-US" smtClean="0"/>
              <a:t>被保険者が離職した際、必要な要件を満たしていた場合に支給されます。</a:t>
            </a:r>
          </a:p>
          <a:p>
            <a:r>
              <a:rPr lang="ja-JP" altLang="en-US" smtClean="0"/>
              <a:t>継続的にハローワークに来所して失業の認定を受ける必要があり、再就職の意思、能力がない場合は手当をうけることができない場合があります。</a:t>
            </a:r>
          </a:p>
          <a:p>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15</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987440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就業中に認知症と診断された場合、障害年金の受給までに傷病手当や雇用保険等の制度を活用することで、収入が途絶えることを防ぐことができます。</a:t>
            </a:r>
          </a:p>
          <a:p>
            <a:r>
              <a:rPr lang="ja-JP" altLang="en-US" smtClean="0"/>
              <a:t>職場への責任や居づらさ等の理由ですぐに退職せず、経済的支援の計画を見立てた上で有効な活用方法を検討ください。</a:t>
            </a:r>
          </a:p>
          <a:p>
            <a:r>
              <a:rPr lang="ja-JP" altLang="en-US" smtClean="0"/>
              <a:t>お子様が就学中の場合は奨学金等が活用できる場合もあります。</a:t>
            </a:r>
          </a:p>
          <a:p>
            <a:endParaRPr lang="ja-JP" altLang="en-US" smtClean="0"/>
          </a:p>
          <a:p>
            <a:r>
              <a:rPr lang="ja-JP" altLang="en-US" smtClean="0"/>
              <a:t>☆障害年金</a:t>
            </a:r>
            <a:r>
              <a:rPr lang="en-US" altLang="ja-JP" smtClean="0"/>
              <a:t>…</a:t>
            </a:r>
            <a:r>
              <a:rPr lang="ja-JP" altLang="en-US" smtClean="0"/>
              <a:t>障害等級に応じて、何らかの年金に加入し一定要件を満たす場合、傷病の初診日から</a:t>
            </a:r>
            <a:r>
              <a:rPr lang="en-US" altLang="ja-JP" smtClean="0"/>
              <a:t>1</a:t>
            </a:r>
            <a:r>
              <a:rPr lang="ja-JP" altLang="en-US" smtClean="0"/>
              <a:t>年</a:t>
            </a:r>
            <a:r>
              <a:rPr lang="en-US" altLang="ja-JP" smtClean="0"/>
              <a:t>6</a:t>
            </a:r>
            <a:r>
              <a:rPr lang="ja-JP" altLang="en-US" smtClean="0"/>
              <a:t>か月経過後に受給できます。</a:t>
            </a:r>
          </a:p>
          <a:p>
            <a:r>
              <a:rPr lang="ja-JP" altLang="en-US" smtClean="0"/>
              <a:t>①障害基礎年金②障害厚生年金の</a:t>
            </a:r>
            <a:r>
              <a:rPr lang="en-US" altLang="ja-JP" smtClean="0"/>
              <a:t>2</a:t>
            </a:r>
            <a:r>
              <a:rPr lang="ja-JP" altLang="en-US" smtClean="0"/>
              <a:t>種類からなり、手続きが複雑なため、事前に市町村の年金担当窓口などにご相談ください。</a:t>
            </a:r>
          </a:p>
          <a:p>
            <a:endParaRPr lang="ja-JP" altLang="en-US" smtClean="0"/>
          </a:p>
          <a:p>
            <a:r>
              <a:rPr lang="ja-JP" altLang="en-US" smtClean="0"/>
              <a:t>☆特別障害者手当</a:t>
            </a:r>
            <a:r>
              <a:rPr lang="en-US" altLang="ja-JP" smtClean="0"/>
              <a:t>…</a:t>
            </a:r>
            <a:r>
              <a:rPr lang="ja-JP" altLang="en-US" smtClean="0"/>
              <a:t>身体障害者手帳</a:t>
            </a:r>
            <a:r>
              <a:rPr lang="en-US" altLang="ja-JP" smtClean="0"/>
              <a:t>1</a:t>
            </a:r>
            <a:r>
              <a:rPr lang="ja-JP" altLang="en-US" smtClean="0"/>
              <a:t>～</a:t>
            </a:r>
            <a:r>
              <a:rPr lang="en-US" altLang="ja-JP" smtClean="0"/>
              <a:t>2</a:t>
            </a:r>
            <a:r>
              <a:rPr lang="ja-JP" altLang="en-US" smtClean="0"/>
              <a:t>級程度、また同程度の精神障害を有する方が対象です。</a:t>
            </a:r>
          </a:p>
          <a:p>
            <a:r>
              <a:rPr lang="ja-JP" altLang="en-US" smtClean="0"/>
              <a:t>本人・配偶者等の前年所得が基準を超える場合、施設入所や病院への入院期間が</a:t>
            </a:r>
            <a:r>
              <a:rPr lang="en-US" altLang="ja-JP" smtClean="0"/>
              <a:t>3</a:t>
            </a:r>
            <a:r>
              <a:rPr lang="ja-JP" altLang="en-US" smtClean="0"/>
              <a:t>か月を超える場合は対象外となります。</a:t>
            </a:r>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16</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3746484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z="1000" dirty="0" smtClean="0"/>
              <a:t>☆各種控除</a:t>
            </a:r>
            <a:r>
              <a:rPr lang="en-US" altLang="ja-JP" sz="1000" dirty="0" smtClean="0"/>
              <a:t>…</a:t>
            </a:r>
            <a:r>
              <a:rPr lang="ja-JP" altLang="en-US" sz="1000" dirty="0" smtClean="0"/>
              <a:t>精神障害者保健福祉手帳</a:t>
            </a:r>
            <a:r>
              <a:rPr lang="en-US" altLang="ja-JP" sz="1000" dirty="0" smtClean="0"/>
              <a:t>1</a:t>
            </a:r>
            <a:r>
              <a:rPr lang="ja-JP" altLang="en-US" sz="1000" dirty="0" smtClean="0"/>
              <a:t>級の方は特別障害者控除、</a:t>
            </a:r>
            <a:r>
              <a:rPr lang="en-US" altLang="ja-JP" sz="1000" dirty="0" smtClean="0"/>
              <a:t>2</a:t>
            </a:r>
            <a:r>
              <a:rPr lang="ja-JP" altLang="en-US" sz="1000" dirty="0" smtClean="0"/>
              <a:t>・</a:t>
            </a:r>
            <a:r>
              <a:rPr lang="en-US" altLang="ja-JP" sz="1000" dirty="0" smtClean="0"/>
              <a:t>3</a:t>
            </a:r>
            <a:r>
              <a:rPr lang="ja-JP" altLang="en-US" sz="1000" dirty="0" smtClean="0"/>
              <a:t>級の方は障害者控除の対象として、一定額の控除を受けることができます。</a:t>
            </a:r>
          </a:p>
          <a:p>
            <a:r>
              <a:rPr lang="ja-JP" altLang="en-US" sz="1000" dirty="0" smtClean="0"/>
              <a:t>詳しくは最寄りの税務署や、住民税については市町村の住民税担当窓口にお問い合わせください。</a:t>
            </a:r>
          </a:p>
          <a:p>
            <a:endParaRPr lang="ja-JP" altLang="en-US" sz="1000" dirty="0" smtClean="0"/>
          </a:p>
          <a:p>
            <a:r>
              <a:rPr lang="ja-JP" altLang="en-US" sz="1000" dirty="0" smtClean="0"/>
              <a:t>☆保険料の減免</a:t>
            </a:r>
            <a:r>
              <a:rPr lang="en-US" altLang="ja-JP" sz="1000" dirty="0" smtClean="0"/>
              <a:t>…</a:t>
            </a:r>
            <a:r>
              <a:rPr lang="ja-JP" altLang="en-US" sz="1000" dirty="0" smtClean="0"/>
              <a:t>世帯全員の合計所得が国の定める所得基準以下の世帯の法定減額や、市町村が定める規定により減額または免除を受けられる場合があります。</a:t>
            </a:r>
          </a:p>
          <a:p>
            <a:r>
              <a:rPr lang="ja-JP" altLang="en-US" sz="1000" dirty="0" smtClean="0"/>
              <a:t>詳しくは市町村の国民健康保険窓口までお問い合わせください。</a:t>
            </a:r>
          </a:p>
          <a:p>
            <a:endParaRPr lang="ja-JP" altLang="en-US" sz="1000" dirty="0" smtClean="0"/>
          </a:p>
          <a:p>
            <a:r>
              <a:rPr lang="ja-JP" altLang="en-US" sz="1000" dirty="0" smtClean="0"/>
              <a:t>☆高額療養費</a:t>
            </a:r>
            <a:r>
              <a:rPr lang="en-US" altLang="ja-JP" sz="1000" dirty="0" smtClean="0"/>
              <a:t>…</a:t>
            </a:r>
            <a:r>
              <a:rPr lang="ja-JP" altLang="en-US" sz="1000" dirty="0" smtClean="0"/>
              <a:t>同じ月の医療費の自己負担額が高額になった場合、年齢や所得に応じて設定される上限額を超えた部分が、高齢療養費として払い戻されます。</a:t>
            </a:r>
          </a:p>
          <a:p>
            <a:r>
              <a:rPr lang="ja-JP" altLang="en-US" sz="1000" dirty="0" smtClean="0"/>
              <a:t>加入する医療保険の窓口にお問い合わせください。</a:t>
            </a:r>
          </a:p>
          <a:p>
            <a:endParaRPr lang="ja-JP" altLang="en-US" sz="1000" dirty="0" smtClean="0"/>
          </a:p>
          <a:p>
            <a:r>
              <a:rPr lang="ja-JP" altLang="en-US" sz="1000" dirty="0" smtClean="0"/>
              <a:t>☆生活福祉資金の貸し付け</a:t>
            </a:r>
            <a:r>
              <a:rPr lang="en-US" altLang="ja-JP" sz="1000" dirty="0" smtClean="0"/>
              <a:t>…</a:t>
            </a:r>
            <a:r>
              <a:rPr lang="ja-JP" altLang="en-US" sz="1000" dirty="0" smtClean="0"/>
              <a:t>低所得等の世帯向けに、低金利または無利子による資金貸付と相談活動を行っています。</a:t>
            </a:r>
          </a:p>
          <a:p>
            <a:r>
              <a:rPr lang="ja-JP" altLang="en-US" sz="1000" dirty="0" smtClean="0"/>
              <a:t>福祉資金、教育資金等様々な種類の貸し付けがあり、貸し付けの条件が異なりますので、お住いの市区町村社会福祉協議会にお問い合わせください。</a:t>
            </a:r>
          </a:p>
          <a:p>
            <a:endParaRPr lang="ja-JP" altLang="en-US" sz="1000" dirty="0" smtClean="0"/>
          </a:p>
          <a:p>
            <a:r>
              <a:rPr lang="ja-JP" altLang="en-US" sz="1000" dirty="0" smtClean="0"/>
              <a:t>☆生活保護</a:t>
            </a:r>
            <a:r>
              <a:rPr lang="en-US" altLang="ja-JP" sz="1000" dirty="0" smtClean="0"/>
              <a:t>…</a:t>
            </a:r>
            <a:r>
              <a:rPr lang="ja-JP" altLang="en-US" sz="1000" dirty="0" smtClean="0"/>
              <a:t>認知症などで働くことが困難になったり離職して生活に困った際、最低限度の生活を保障する制度です。</a:t>
            </a:r>
          </a:p>
          <a:p>
            <a:r>
              <a:rPr lang="ja-JP" altLang="en-US" sz="1000" dirty="0" smtClean="0"/>
              <a:t>受給は世帯単位なので、世帯全員の所得や資産の合計が最低生活費を下回っていることが条件になります。</a:t>
            </a:r>
          </a:p>
          <a:p>
            <a:r>
              <a:rPr lang="ja-JP" altLang="en-US" sz="1000" dirty="0" smtClean="0"/>
              <a:t>市区の福祉事務所、町村は福祉課の窓口や保健所で相談、申請を受け付けます。</a:t>
            </a:r>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17</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3306995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18</a:t>
            </a:fld>
            <a:endParaRPr lang="ja-JP" altLang="en-US"/>
          </a:p>
        </p:txBody>
      </p:sp>
      <p:sp>
        <p:nvSpPr>
          <p:cNvPr id="6" name="スライド イメージ プレースホルダー 5"/>
          <p:cNvSpPr>
            <a:spLocks noGrp="1" noRot="1" noChangeAspect="1"/>
          </p:cNvSpPr>
          <p:nvPr>
            <p:ph type="sldImg"/>
          </p:nvPr>
        </p:nvSpPr>
        <p:spPr>
          <a:xfrm>
            <a:off x="196850" y="160338"/>
            <a:ext cx="6267450" cy="4700587"/>
          </a:xfrm>
        </p:spPr>
      </p:sp>
      <p:sp>
        <p:nvSpPr>
          <p:cNvPr id="7" name="ノート プレースホルダー 6"/>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93257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認知症は様々な原因疾患がありますが、リハビリや手術等により改善が望まれる脳血管障害や頭部外傷後遺症等の認知症では、就労継続、復職・再就職の相談が有効な場合があります。</a:t>
            </a:r>
          </a:p>
          <a:p>
            <a:r>
              <a:rPr lang="ja-JP" altLang="en-US" smtClean="0"/>
              <a:t>また、障害者総合支援法を活用した多様な仕組みづくりが行われています。</a:t>
            </a:r>
          </a:p>
          <a:p>
            <a:endParaRPr lang="ja-JP" altLang="en-US" smtClean="0"/>
          </a:p>
          <a:p>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19</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2039797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smtClean="0"/>
              <a:t>認知症と診断を受けたら今後の生活をどのように考えていけばよいでしょうか。</a:t>
            </a:r>
          </a:p>
          <a:p>
            <a:r>
              <a:rPr lang="ja-JP" altLang="en-US" dirty="0" smtClean="0"/>
              <a:t>まずは、病気のことを正しく知ることから始まり、症状に合わせた対応の仕方を知ることが大切です。</a:t>
            </a:r>
          </a:p>
          <a:p>
            <a:endParaRPr lang="ja-JP" altLang="en-US" dirty="0" smtClean="0"/>
          </a:p>
          <a:p>
            <a:r>
              <a:rPr lang="ja-JP" altLang="en-US" dirty="0" smtClean="0"/>
              <a:t>また、困った時にどこに相談をしたらよいのかを知っておく、ご本人やご家族の辛い気持ちや大変な思いを話せる相手をつくっておくことも大切です。</a:t>
            </a:r>
          </a:p>
          <a:p>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2</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2789318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認知症の人同士がつながり、集い語り合う等の活動が広がっています。</a:t>
            </a:r>
          </a:p>
          <a:p>
            <a:r>
              <a:rPr lang="ja-JP" altLang="en-US" smtClean="0"/>
              <a:t>生活等を素直に語り合う場や、卓球等好きな活動に取り組むクラブ活動のような場を本人・家族が主体的に運営したり、事業所の場所等の提供等の支援が行われています。</a:t>
            </a:r>
          </a:p>
          <a:p>
            <a:endParaRPr lang="ja-JP" altLang="en-US" smtClean="0"/>
          </a:p>
          <a:p>
            <a:r>
              <a:rPr lang="ja-JP" altLang="en-US" smtClean="0"/>
              <a:t>☆認知症の人と家族の会</a:t>
            </a:r>
            <a:r>
              <a:rPr lang="en-US" altLang="ja-JP" smtClean="0"/>
              <a:t>…</a:t>
            </a:r>
            <a:r>
              <a:rPr lang="ja-JP" altLang="en-US" smtClean="0"/>
              <a:t>「つどい」による仲間との交流、会報の発行、電話相談などが行われています。</a:t>
            </a:r>
          </a:p>
          <a:p>
            <a:r>
              <a:rPr lang="ja-JP" altLang="en-US" smtClean="0"/>
              <a:t>同じ悩みをもつ当事者や家族同士が意見交換し、気持ちを共有する場です。</a:t>
            </a:r>
          </a:p>
          <a:p>
            <a:endParaRPr lang="ja-JP" altLang="en-US" smtClean="0"/>
          </a:p>
          <a:p>
            <a:r>
              <a:rPr lang="ja-JP" altLang="en-US" smtClean="0"/>
              <a:t>☆ボランティア活動</a:t>
            </a:r>
            <a:r>
              <a:rPr lang="en-US" altLang="ja-JP" smtClean="0"/>
              <a:t>…</a:t>
            </a:r>
            <a:r>
              <a:rPr lang="ja-JP" altLang="en-US" smtClean="0"/>
              <a:t>京都府、市区町村の社会福祉協議会は地域のつながりや相互の活動を支援することを目的にボランティアセンターを設置や啓発などの活動を行っています。認知症の方の支援の場として、また、認知症の方自身が主体的に参加する場としても様々な取り組みが行われています。</a:t>
            </a:r>
          </a:p>
          <a:p>
            <a:endParaRPr lang="ja-JP" altLang="en-US" smtClean="0"/>
          </a:p>
          <a:p>
            <a:r>
              <a:rPr lang="ja-JP" altLang="en-US" smtClean="0"/>
              <a:t>☆認知症カフェ</a:t>
            </a:r>
            <a:r>
              <a:rPr lang="en-US" altLang="ja-JP" smtClean="0"/>
              <a:t>…</a:t>
            </a:r>
            <a:r>
              <a:rPr lang="ja-JP" altLang="en-US" smtClean="0"/>
              <a:t>物忘れなどが原因で生活に不安のある人や家族が、どこへ相談したらよいかわからない時期に気軽に訪れることができる場所です。</a:t>
            </a:r>
          </a:p>
          <a:p>
            <a:r>
              <a:rPr lang="ja-JP" altLang="en-US" smtClean="0"/>
              <a:t>喫茶店、介護事業所、医療機関等様々な場所で開催されていますので、ぜひお近くの認知症カフェを検索してみてください。</a:t>
            </a:r>
          </a:p>
          <a:p>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20</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617703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21</a:t>
            </a:fld>
            <a:endParaRPr lang="ja-JP" altLang="en-US"/>
          </a:p>
        </p:txBody>
      </p:sp>
      <p:sp>
        <p:nvSpPr>
          <p:cNvPr id="6" name="スライド イメージ プレースホルダー 5"/>
          <p:cNvSpPr>
            <a:spLocks noGrp="1" noRot="1" noChangeAspect="1"/>
          </p:cNvSpPr>
          <p:nvPr>
            <p:ph type="sldImg"/>
          </p:nvPr>
        </p:nvSpPr>
        <p:spPr>
          <a:xfrm>
            <a:off x="196850" y="160338"/>
            <a:ext cx="6267450" cy="4700587"/>
          </a:xfrm>
        </p:spPr>
      </p:sp>
      <p:sp>
        <p:nvSpPr>
          <p:cNvPr id="7" name="ノート プレースホルダー 6"/>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69612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運転者が認知症であると判明した場合、道路交通法には、公安委員会が「運転免許を取り消す」または「免許の効力を停止する」ことができる、との定めがあります。</a:t>
            </a:r>
          </a:p>
          <a:p>
            <a:r>
              <a:rPr lang="ja-JP" altLang="en-US" smtClean="0"/>
              <a:t>したがって、認知症と診断されると、車の運転をすることはできません。</a:t>
            </a:r>
          </a:p>
          <a:p>
            <a:endParaRPr lang="ja-JP" altLang="en-US" smtClean="0"/>
          </a:p>
          <a:p>
            <a:r>
              <a:rPr lang="ja-JP" altLang="en-US" smtClean="0"/>
              <a:t>とはいえ、運転への思い入れが強い場合等、説得は並大抵でないケースも見られます。</a:t>
            </a:r>
          </a:p>
          <a:p>
            <a:r>
              <a:rPr lang="ja-JP" altLang="en-US" smtClean="0"/>
              <a:t>このような場合、かかりつけ医や運転免許に関する適正相談窓口などに相談することができます。</a:t>
            </a:r>
          </a:p>
          <a:p>
            <a:endParaRPr lang="ja-JP" altLang="en-US" smtClean="0"/>
          </a:p>
          <a:p>
            <a:r>
              <a:rPr lang="ja-JP" altLang="en-US" smtClean="0"/>
              <a:t>また、運転免許の返納制度もあります。</a:t>
            </a:r>
          </a:p>
          <a:p>
            <a:r>
              <a:rPr lang="ja-JP" altLang="en-US" smtClean="0"/>
              <a:t>返納の際は、有効期限満了前の運転免許証、印鑑（認印可）が必要です。</a:t>
            </a:r>
          </a:p>
          <a:p>
            <a:r>
              <a:rPr lang="ja-JP" altLang="en-US" smtClean="0"/>
              <a:t>（運転経歴証明書を希望される場合は手数料、証明写真が必要で交付まで約</a:t>
            </a:r>
            <a:r>
              <a:rPr lang="en-US" altLang="ja-JP" smtClean="0"/>
              <a:t>1</a:t>
            </a:r>
            <a:r>
              <a:rPr lang="ja-JP" altLang="en-US" smtClean="0"/>
              <a:t>か月ほどかかります）</a:t>
            </a:r>
          </a:p>
          <a:p>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22</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3968074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運転免許を返納すると運転経歴証明書交付手数料の補助、バス等の乗車券の交付等の特典があります。</a:t>
            </a:r>
          </a:p>
          <a:p>
            <a:r>
              <a:rPr lang="ja-JP" altLang="en-US" smtClean="0"/>
              <a:t>内容は市町村によって異なります。</a:t>
            </a:r>
          </a:p>
          <a:p>
            <a:endParaRPr lang="ja-JP" altLang="en-US" smtClean="0"/>
          </a:p>
          <a:p>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23</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3617961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認知症の方が免許を返納して公共交通機関を利用する際、券売機の発券や乗り継ぎ時に支障が生じる場合があります。</a:t>
            </a:r>
          </a:p>
          <a:p>
            <a:r>
              <a:rPr lang="ja-JP" altLang="en-US" smtClean="0"/>
              <a:t>このような場合、援助や配慮を必要としている方への支援として「ヘルプマーク」を着用することで周囲の方から支援を受けることができたり、認知症サポーター養成を受けた「オレンジリング」を着用した人に支援を求めることで公共交通機関の利用促進に向けた支援も広がっています。</a:t>
            </a:r>
          </a:p>
          <a:p>
            <a:endParaRPr lang="ja-JP" altLang="en-US" smtClean="0"/>
          </a:p>
          <a:p>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24</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3584186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25</a:t>
            </a:fld>
            <a:endParaRPr lang="ja-JP" altLang="en-US"/>
          </a:p>
        </p:txBody>
      </p:sp>
      <p:sp>
        <p:nvSpPr>
          <p:cNvPr id="6" name="スライド イメージ プレースホルダー 5"/>
          <p:cNvSpPr>
            <a:spLocks noGrp="1" noRot="1" noChangeAspect="1"/>
          </p:cNvSpPr>
          <p:nvPr>
            <p:ph type="sldImg"/>
          </p:nvPr>
        </p:nvSpPr>
        <p:spPr>
          <a:xfrm>
            <a:off x="196850" y="160338"/>
            <a:ext cx="6267450" cy="4700587"/>
          </a:xfrm>
        </p:spPr>
      </p:sp>
      <p:sp>
        <p:nvSpPr>
          <p:cNvPr id="7" name="ノート プレースホルダー 6"/>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84740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介護保険サービスについてご紹介します。</a:t>
            </a:r>
          </a:p>
          <a:p>
            <a:endParaRPr lang="ja-JP" altLang="en-US" smtClean="0"/>
          </a:p>
          <a:p>
            <a:r>
              <a:rPr lang="ja-JP" altLang="en-US" smtClean="0"/>
              <a:t>介護保険</a:t>
            </a:r>
            <a:r>
              <a:rPr lang="en-US" altLang="ja-JP" smtClean="0"/>
              <a:t>…40</a:t>
            </a:r>
            <a:r>
              <a:rPr lang="ja-JP" altLang="en-US" smtClean="0"/>
              <a:t>歳～</a:t>
            </a:r>
            <a:r>
              <a:rPr lang="en-US" altLang="ja-JP" smtClean="0"/>
              <a:t>64</a:t>
            </a:r>
            <a:r>
              <a:rPr lang="ja-JP" altLang="en-US" smtClean="0"/>
              <a:t>歳までの特定疾病の診断を受けた方、</a:t>
            </a:r>
            <a:r>
              <a:rPr lang="en-US" altLang="ja-JP" smtClean="0"/>
              <a:t>65</a:t>
            </a:r>
            <a:r>
              <a:rPr lang="ja-JP" altLang="en-US" smtClean="0"/>
              <a:t>歳以上の高齢者の方が、介護が必要になった際に介護サービスを提供するための制度です。</a:t>
            </a:r>
          </a:p>
          <a:p>
            <a:r>
              <a:rPr lang="ja-JP" altLang="en-US" smtClean="0"/>
              <a:t>地域包括支援センターは、身近な相談窓口として各市町村に設置され、保健師や社会福祉士、主任ケアマネジャーが連携して対応します。</a:t>
            </a:r>
          </a:p>
          <a:p>
            <a:endParaRPr lang="ja-JP" altLang="en-US" smtClean="0"/>
          </a:p>
          <a:p>
            <a:r>
              <a:rPr lang="ja-JP" altLang="en-US" smtClean="0"/>
              <a:t>要支援・要介護認定を受けると、地域包括支援センタースタッフもしくは、ケアマネジャーが作成したケアプランに基づいて、在宅サービスなら訪問・通所・短期入所・福祉用具サービスを利用。在宅困難な場合は施設入所等の支援を行います。</a:t>
            </a:r>
          </a:p>
          <a:p>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26</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1915840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障害福祉サービスについてご紹介します。</a:t>
            </a:r>
          </a:p>
          <a:p>
            <a:endParaRPr lang="ja-JP" altLang="en-US" smtClean="0"/>
          </a:p>
          <a:p>
            <a:r>
              <a:rPr lang="ja-JP" altLang="en-US" smtClean="0"/>
              <a:t>障害者総合支援法</a:t>
            </a:r>
            <a:r>
              <a:rPr lang="en-US" altLang="ja-JP" smtClean="0"/>
              <a:t>…</a:t>
            </a:r>
            <a:r>
              <a:rPr lang="ja-JP" altLang="en-US" smtClean="0"/>
              <a:t>障害者総合支援法によるサービスは、自立支援給付と地域生活支援事業に大きく分かれます。</a:t>
            </a:r>
          </a:p>
          <a:p>
            <a:r>
              <a:rPr lang="en-US" altLang="ja-JP" smtClean="0"/>
              <a:t>40</a:t>
            </a:r>
            <a:r>
              <a:rPr lang="ja-JP" altLang="en-US" smtClean="0"/>
              <a:t>歳以上であれば基本的に介護保険サービスが優先されますが、ガイドヘルプ</a:t>
            </a:r>
            <a:r>
              <a:rPr lang="en-US" altLang="ja-JP" smtClean="0"/>
              <a:t>(</a:t>
            </a:r>
            <a:r>
              <a:rPr lang="ja-JP" altLang="en-US" smtClean="0"/>
              <a:t>移動支援</a:t>
            </a:r>
            <a:r>
              <a:rPr lang="en-US" altLang="ja-JP" smtClean="0"/>
              <a:t>)</a:t>
            </a:r>
            <a:r>
              <a:rPr lang="ja-JP" altLang="en-US" smtClean="0"/>
              <a:t>、就労支援等介護保険にはないサービスもあります。</a:t>
            </a:r>
          </a:p>
          <a:p>
            <a:r>
              <a:rPr lang="ja-JP" altLang="en-US" smtClean="0"/>
              <a:t>申請は各行政機関が窓口です。</a:t>
            </a:r>
          </a:p>
          <a:p>
            <a:endParaRPr lang="ja-JP" altLang="en-US" smtClean="0"/>
          </a:p>
          <a:p>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27</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4281794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28</a:t>
            </a:fld>
            <a:endParaRPr lang="ja-JP" altLang="en-US"/>
          </a:p>
        </p:txBody>
      </p:sp>
      <p:sp>
        <p:nvSpPr>
          <p:cNvPr id="6" name="スライド イメージ プレースホルダー 5"/>
          <p:cNvSpPr>
            <a:spLocks noGrp="1" noRot="1" noChangeAspect="1"/>
          </p:cNvSpPr>
          <p:nvPr>
            <p:ph type="sldImg"/>
          </p:nvPr>
        </p:nvSpPr>
        <p:spPr>
          <a:xfrm>
            <a:off x="196850" y="160338"/>
            <a:ext cx="6267450" cy="4700587"/>
          </a:xfrm>
        </p:spPr>
      </p:sp>
      <p:sp>
        <p:nvSpPr>
          <p:cNvPr id="7" name="ノート プレースホルダー 6"/>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593971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お金の管理やサービスの利用手続きがしにくくなった時に利用できる事業や制度をご紹介します。</a:t>
            </a:r>
          </a:p>
          <a:p>
            <a:endParaRPr lang="ja-JP" altLang="en-US" smtClean="0"/>
          </a:p>
          <a:p>
            <a:r>
              <a:rPr lang="ja-JP" altLang="en-US" smtClean="0"/>
              <a:t>日常生活自立支援事業</a:t>
            </a:r>
            <a:r>
              <a:rPr lang="en-US" altLang="ja-JP" smtClean="0"/>
              <a:t>…</a:t>
            </a:r>
            <a:r>
              <a:rPr lang="ja-JP" altLang="en-US" smtClean="0"/>
              <a:t>社会福祉法に基づく制度で判断能力が十分でなくなった場合の支援の一つです。</a:t>
            </a:r>
          </a:p>
          <a:p>
            <a:r>
              <a:rPr lang="ja-JP" altLang="en-US" smtClean="0"/>
              <a:t>地域において自立した生活が送れるよう、日常生活に必要な福祉サービスの利用援助、金銭や通帳の管理や金銭の引き出し、郵便物の確認等の支援を行います。</a:t>
            </a:r>
          </a:p>
          <a:p>
            <a:endParaRPr lang="ja-JP" altLang="en-US" smtClean="0"/>
          </a:p>
          <a:p>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29</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2443525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smtClean="0"/>
              <a:t>認知症になると、どのような心配事が出てくるのでしょうか。</a:t>
            </a:r>
          </a:p>
          <a:p>
            <a:endParaRPr lang="ja-JP" altLang="en-US" dirty="0" smtClean="0"/>
          </a:p>
          <a:p>
            <a:r>
              <a:rPr lang="ja-JP" altLang="en-US" dirty="0" smtClean="0"/>
              <a:t>たとえば、認知症の診断後は、どのような病気なのか、自分はどうなっていくのか、病気が進行していないかが気になります。</a:t>
            </a:r>
          </a:p>
          <a:p>
            <a:r>
              <a:rPr lang="ja-JP" altLang="en-US" dirty="0" smtClean="0"/>
              <a:t>同じことを何度も聞いたり、怒りっぽくなったり、逆にやる気がなくなったり、ご本人に現れてくる症状が病気からくるものなのかが気にかかります。</a:t>
            </a:r>
          </a:p>
          <a:p>
            <a:endParaRPr lang="ja-JP" altLang="en-US" dirty="0" smtClean="0"/>
          </a:p>
          <a:p>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3</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1979657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成年後見制度</a:t>
            </a:r>
            <a:r>
              <a:rPr lang="en-US" altLang="ja-JP" smtClean="0"/>
              <a:t>…</a:t>
            </a:r>
            <a:r>
              <a:rPr lang="ja-JP" altLang="en-US" smtClean="0"/>
              <a:t>判断能力が十分でない場合に、権利を守る支援者</a:t>
            </a:r>
            <a:r>
              <a:rPr lang="en-US" altLang="ja-JP" smtClean="0"/>
              <a:t>(</a:t>
            </a:r>
            <a:r>
              <a:rPr lang="ja-JP" altLang="en-US" smtClean="0"/>
              <a:t>成年後見人等</a:t>
            </a:r>
            <a:r>
              <a:rPr lang="en-US" altLang="ja-JP" smtClean="0"/>
              <a:t>)</a:t>
            </a:r>
            <a:r>
              <a:rPr lang="ja-JP" altLang="en-US" smtClean="0"/>
              <a:t>を選任し、本人を法律的に支えるための制度です。</a:t>
            </a:r>
          </a:p>
          <a:p>
            <a:r>
              <a:rPr lang="ja-JP" altLang="en-US" smtClean="0"/>
              <a:t>不動産や預貯金等財産の管理、介護サービス等の契約の締結、遺産分割協議等が主な業務内容で、判断能力の程度等により、後見・保佐・補助の</a:t>
            </a:r>
            <a:r>
              <a:rPr lang="en-US" altLang="ja-JP" smtClean="0"/>
              <a:t>3</a:t>
            </a:r>
            <a:r>
              <a:rPr lang="ja-JP" altLang="en-US" smtClean="0"/>
              <a:t>類型があります。</a:t>
            </a:r>
          </a:p>
          <a:p>
            <a:endParaRPr lang="ja-JP" altLang="en-US" smtClean="0"/>
          </a:p>
          <a:p>
            <a:r>
              <a:rPr lang="ja-JP" altLang="en-US" smtClean="0"/>
              <a:t>また、任意後見は、将来自身の判断能力が低下した場合に自分の後見人になってもらうことを委任する契約です。</a:t>
            </a:r>
          </a:p>
          <a:p>
            <a:r>
              <a:rPr lang="ja-JP" altLang="en-US" smtClean="0"/>
              <a:t>契約の手続きは、京都公証人合同役場で公正証書による委任契約を行います。</a:t>
            </a:r>
          </a:p>
          <a:p>
            <a:endParaRPr lang="ja-JP" altLang="en-US" smtClean="0"/>
          </a:p>
          <a:p>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30</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953173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31</a:t>
            </a:fld>
            <a:endParaRPr lang="ja-JP" altLang="en-US"/>
          </a:p>
        </p:txBody>
      </p:sp>
      <p:sp>
        <p:nvSpPr>
          <p:cNvPr id="6" name="スライド イメージ プレースホルダー 5"/>
          <p:cNvSpPr>
            <a:spLocks noGrp="1" noRot="1" noChangeAspect="1"/>
          </p:cNvSpPr>
          <p:nvPr>
            <p:ph type="sldImg"/>
          </p:nvPr>
        </p:nvSpPr>
        <p:spPr>
          <a:xfrm>
            <a:off x="196850" y="160338"/>
            <a:ext cx="6267450" cy="4700587"/>
          </a:xfrm>
        </p:spPr>
      </p:sp>
      <p:sp>
        <p:nvSpPr>
          <p:cNvPr id="7" name="ノート プレースホルダー 6"/>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012435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認知症と診断された方や認知症かもしれないと感じておられる方、またはその家族が情報交換や交流を行える場所があります。</a:t>
            </a:r>
          </a:p>
          <a:p>
            <a:endParaRPr lang="ja-JP" altLang="en-US" smtClean="0"/>
          </a:p>
          <a:p>
            <a:r>
              <a:rPr lang="ja-JP" altLang="en-US" smtClean="0"/>
              <a:t>社会参加でも紹介した「家族の会」や「認知症カフェ」は、交流や情報交換を通じて介護や生活上にお工夫を学び、気持ちを共有する場として大切です。</a:t>
            </a:r>
          </a:p>
          <a:p>
            <a:r>
              <a:rPr lang="ja-JP" altLang="en-US" smtClean="0"/>
              <a:t>認知症に限らず介護は自分が頑張ればなんとかなるものではありません。</a:t>
            </a:r>
          </a:p>
          <a:p>
            <a:endParaRPr lang="ja-JP" altLang="en-US" smtClean="0"/>
          </a:p>
          <a:p>
            <a:r>
              <a:rPr lang="ja-JP" altLang="en-US" smtClean="0"/>
              <a:t>ご本人は自分の状況や悩み、生活の様子が話せる場、ご家族はほかの人の介護体験を聞いたり、自分の介護体験を話すことで心の負担の軽減につながります。</a:t>
            </a:r>
          </a:p>
          <a:p>
            <a:r>
              <a:rPr lang="ja-JP" altLang="en-US" smtClean="0"/>
              <a:t>また、普段の生活上のかかわり全てがつながる、気持ちを共有できる場所かもしれません。</a:t>
            </a:r>
          </a:p>
          <a:p>
            <a:r>
              <a:rPr lang="ja-JP" altLang="en-US" smtClean="0"/>
              <a:t>地域や社会全体が認知症を支えていくまちづくりが望まれます。</a:t>
            </a:r>
          </a:p>
          <a:p>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32</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1612093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smtClean="0"/>
              <a:t>京都では認知症の方とその家族の支援を進めるため、平成</a:t>
            </a:r>
            <a:r>
              <a:rPr lang="en-US" altLang="ja-JP" dirty="0" smtClean="0"/>
              <a:t>25</a:t>
            </a:r>
            <a:r>
              <a:rPr lang="ja-JP" altLang="en-US" dirty="0" smtClean="0"/>
              <a:t>年に京都認知症総合対策推進計画（京都式オレンジプラン）を策定しました。</a:t>
            </a:r>
          </a:p>
          <a:p>
            <a:r>
              <a:rPr lang="ja-JP" altLang="en-US" dirty="0" smtClean="0"/>
              <a:t>その中で認知症にやさしい社会の実現を目指す決意を認知症の本人の言葉で表したものが</a:t>
            </a:r>
            <a:r>
              <a:rPr lang="en-US" altLang="ja-JP" dirty="0" smtClean="0"/>
              <a:t>10</a:t>
            </a:r>
            <a:r>
              <a:rPr lang="ja-JP" altLang="en-US" dirty="0" smtClean="0"/>
              <a:t>のアイメッセージです。</a:t>
            </a:r>
          </a:p>
          <a:p>
            <a:endParaRPr lang="ja-JP" altLang="en-US" dirty="0" smtClean="0"/>
          </a:p>
          <a:p>
            <a:r>
              <a:rPr lang="ja-JP" altLang="en-US" dirty="0" smtClean="0"/>
              <a:t>認知症の人とその家族の思いを、オレンジロードに位置付け、オール京都体制で目標に向かって検証と評価を繰り返しながら、認知症に正面から向き合い、あらゆる困難が克服されるよう、府民一丸となって取り組む決意を示したものです。</a:t>
            </a:r>
          </a:p>
          <a:p>
            <a:endParaRPr lang="ja-JP" altLang="en-US" dirty="0" smtClean="0"/>
          </a:p>
          <a:p>
            <a:r>
              <a:rPr lang="ja-JP" altLang="en-US" dirty="0" smtClean="0"/>
              <a:t>様々なケアの場においても、認知症の人の尊厳を大切にし、その人の立場や視点に立った支援が求められます。</a:t>
            </a:r>
          </a:p>
          <a:p>
            <a:r>
              <a:rPr lang="en-US" altLang="ja-JP" dirty="0" smtClean="0"/>
              <a:t>10</a:t>
            </a:r>
            <a:r>
              <a:rPr lang="ja-JP" altLang="en-US" dirty="0" smtClean="0"/>
              <a:t>のアイメッセージは支援する上での基準であり、達成に向けた最大の目標として、理念を周知・啓発し、当事者視点に立ったケアの推進が不可欠です。</a:t>
            </a:r>
          </a:p>
          <a:p>
            <a:endParaRPr lang="ja-JP" altLang="en-US" dirty="0" smtClean="0"/>
          </a:p>
          <a:p>
            <a:r>
              <a:rPr lang="ja-JP" altLang="en-US" dirty="0" smtClean="0"/>
              <a:t>そのために、京都では本人の意見を施策に反映させる取組を進めていますので、ぜひ、「こんな地域になってほしい」という声をお聞かせください。</a:t>
            </a:r>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33</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1177095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このような心配事があると、ご本人もご家族も日常生活に影響が出たり、気持ちが不安定になったりします。</a:t>
            </a:r>
          </a:p>
          <a:p>
            <a:endParaRPr lang="ja-JP" altLang="en-US" smtClean="0"/>
          </a:p>
          <a:p>
            <a:r>
              <a:rPr lang="ja-JP" altLang="en-US" smtClean="0"/>
              <a:t>また、ご家族にも介護のこと、お金のこと、介護サービス、施設のことなど、様々な心配事が出てきます。</a:t>
            </a:r>
          </a:p>
          <a:p>
            <a:endParaRPr lang="ja-JP" altLang="en-US" smtClean="0"/>
          </a:p>
          <a:p>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4</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1789112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このような不安に応えようと、京都地域包括ケア推進機構で認知症に関するインターネットの総合サイト、「きょうと認知症あんしんナビ」を開設しています。</a:t>
            </a:r>
          </a:p>
          <a:p>
            <a:r>
              <a:rPr lang="ja-JP" altLang="en-US" smtClean="0"/>
              <a:t>府内の認知症に関する情報が集約されていますので、ぜひ一度ご覧下さい。</a:t>
            </a:r>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5</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720060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6</a:t>
            </a:fld>
            <a:endParaRPr lang="ja-JP" altLang="en-US"/>
          </a:p>
        </p:txBody>
      </p:sp>
      <p:sp>
        <p:nvSpPr>
          <p:cNvPr id="6" name="スライド イメージ プレースホルダー 5"/>
          <p:cNvSpPr>
            <a:spLocks noGrp="1" noRot="1" noChangeAspect="1"/>
          </p:cNvSpPr>
          <p:nvPr>
            <p:ph type="sldImg"/>
          </p:nvPr>
        </p:nvSpPr>
        <p:spPr>
          <a:xfrm>
            <a:off x="196850" y="160338"/>
            <a:ext cx="6267450" cy="4700587"/>
          </a:xfrm>
        </p:spPr>
      </p:sp>
      <p:sp>
        <p:nvSpPr>
          <p:cNvPr id="7" name="ノート プレースホルダー 6"/>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513105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7</a:t>
            </a:fld>
            <a:endParaRPr lang="ja-JP" altLang="en-US"/>
          </a:p>
        </p:txBody>
      </p:sp>
      <p:sp>
        <p:nvSpPr>
          <p:cNvPr id="6" name="スライド イメージ プレースホルダー 5"/>
          <p:cNvSpPr>
            <a:spLocks noGrp="1" noRot="1" noChangeAspect="1"/>
          </p:cNvSpPr>
          <p:nvPr>
            <p:ph type="sldImg"/>
          </p:nvPr>
        </p:nvSpPr>
        <p:spPr>
          <a:xfrm>
            <a:off x="196850" y="160338"/>
            <a:ext cx="6267450" cy="4700587"/>
          </a:xfrm>
        </p:spPr>
      </p:sp>
      <p:sp>
        <p:nvSpPr>
          <p:cNvPr id="7" name="ノート プレースホルダー 6"/>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040121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病気・治療・症状について知りたい時の相談相手として、「かかりつけ医」があります。</a:t>
            </a:r>
          </a:p>
          <a:p>
            <a:r>
              <a:rPr lang="ja-JP" altLang="en-US" smtClean="0"/>
              <a:t>かかりつけ医とは、何でも相談できる上、最新の医療情報を熟知して、必要な時には専門医、専門医療機関を紹介でき、身近で頼りになる地域医療、保健、福祉を担う総合的な能力を有する医師です。</a:t>
            </a:r>
          </a:p>
          <a:p>
            <a:r>
              <a:rPr lang="ja-JP" altLang="en-US" smtClean="0"/>
              <a:t>医療面における第一の相談窓口です。</a:t>
            </a:r>
          </a:p>
          <a:p>
            <a:r>
              <a:rPr lang="ja-JP" altLang="en-US" smtClean="0"/>
              <a:t>何でも相談できるうえ、最新の医療情報を熟知して、必要な時には専門医、専門医療機関を紹介でき、身近で頼りになる地域医療、保健、福祉を担う総合的な役割を有します。</a:t>
            </a:r>
            <a:r>
              <a:rPr lang="en-US" altLang="ja-JP" smtClean="0"/>
              <a:t>(</a:t>
            </a:r>
            <a:r>
              <a:rPr lang="ja-JP" altLang="en-US" smtClean="0"/>
              <a:t>日本医師会ＨＰより抜粋）</a:t>
            </a:r>
          </a:p>
          <a:p>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8</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3594483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かかりつけ医がいない場合や、専門的の検査や診療が必要な場合など、かかりつけ医から紹介を受けた際受診する医療機関として、「認知症疾患医療センター」や「物忘れ外来のある医療機関」があります。</a:t>
            </a:r>
          </a:p>
          <a:p>
            <a:r>
              <a:rPr lang="ja-JP" altLang="en-US" smtClean="0"/>
              <a:t>多くの病院では、</a:t>
            </a:r>
            <a:r>
              <a:rPr lang="en-US" altLang="ja-JP" smtClean="0"/>
              <a:t>CT(</a:t>
            </a:r>
            <a:r>
              <a:rPr lang="ja-JP" altLang="en-US" smtClean="0"/>
              <a:t>コンピューター断層装置）、</a:t>
            </a:r>
            <a:r>
              <a:rPr lang="en-US" altLang="ja-JP" smtClean="0"/>
              <a:t>MRI</a:t>
            </a:r>
            <a:r>
              <a:rPr lang="ja-JP" altLang="en-US" smtClean="0"/>
              <a:t>（核磁気共鳴コンピューター断層装置）など画像検査機器を備え、検査に基づいた診断や治療方針を立てています。</a:t>
            </a:r>
          </a:p>
          <a:p>
            <a:endParaRPr lang="ja-JP" altLang="en-US" dirty="0"/>
          </a:p>
        </p:txBody>
      </p:sp>
      <p:sp>
        <p:nvSpPr>
          <p:cNvPr id="4" name="スライド番号プレースホルダー 3"/>
          <p:cNvSpPr>
            <a:spLocks noGrp="1"/>
          </p:cNvSpPr>
          <p:nvPr>
            <p:ph type="sldNum" sz="quarter" idx="10"/>
          </p:nvPr>
        </p:nvSpPr>
        <p:spPr/>
        <p:txBody>
          <a:bodyPr/>
          <a:lstStyle/>
          <a:p>
            <a:fld id="{8AC2C35B-1BE6-4784-A8F5-87173E24F36C}" type="slidenum">
              <a:rPr lang="ja-JP" altLang="en-US" smtClean="0"/>
              <a:pPr/>
              <a:t>9</a:t>
            </a:fld>
            <a:endParaRPr lang="ja-JP" altLang="en-US"/>
          </a:p>
        </p:txBody>
      </p:sp>
      <p:sp>
        <p:nvSpPr>
          <p:cNvPr id="7" name="スライド イメージ プレースホルダー 6"/>
          <p:cNvSpPr>
            <a:spLocks noGrp="1" noRot="1" noChangeAspect="1"/>
          </p:cNvSpPr>
          <p:nvPr>
            <p:ph type="sldImg"/>
          </p:nvPr>
        </p:nvSpPr>
        <p:spPr>
          <a:xfrm>
            <a:off x="196850" y="160338"/>
            <a:ext cx="6267450" cy="4700587"/>
          </a:xfrm>
        </p:spPr>
      </p:sp>
    </p:spTree>
    <p:extLst>
      <p:ext uri="{BB962C8B-B14F-4D97-AF65-F5344CB8AC3E}">
        <p14:creationId xmlns:p14="http://schemas.microsoft.com/office/powerpoint/2010/main" val="564104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amp;サブタイトル">
    <p:spTree>
      <p:nvGrpSpPr>
        <p:cNvPr id="1" name=""/>
        <p:cNvGrpSpPr/>
        <p:nvPr/>
      </p:nvGrpSpPr>
      <p:grpSpPr>
        <a:xfrm>
          <a:off x="0" y="0"/>
          <a:ext cx="0" cy="0"/>
          <a:chOff x="0" y="0"/>
          <a:chExt cx="0" cy="0"/>
        </a:xfrm>
      </p:grpSpPr>
      <p:sp>
        <p:nvSpPr>
          <p:cNvPr id="11" name="タイトルテキスト"/>
          <p:cNvSpPr txBox="1">
            <a:spLocks noGrp="1"/>
          </p:cNvSpPr>
          <p:nvPr>
            <p:ph type="title"/>
          </p:nvPr>
        </p:nvSpPr>
        <p:spPr>
          <a:xfrm>
            <a:off x="1270000" y="1638300"/>
            <a:ext cx="10464800" cy="3302000"/>
          </a:xfrm>
          <a:prstGeom prst="rect">
            <a:avLst/>
          </a:prstGeom>
        </p:spPr>
        <p:txBody>
          <a:bodyPr anchor="b"/>
          <a:lstStyle/>
          <a:p>
            <a:r>
              <a:t>タイトルテキスト</a:t>
            </a:r>
          </a:p>
        </p:txBody>
      </p:sp>
      <p:sp>
        <p:nvSpPr>
          <p:cNvPr id="12" name="本文レベル1…"/>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13" name="スライド番号"/>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57200"/>
          </a:xfrm>
          <a:prstGeom prst="rect">
            <a:avLst/>
          </a:prstGeom>
        </p:spPr>
        <p:txBody>
          <a:bodyPr anchor="t">
            <a:spAutoFit/>
          </a:bodyPr>
          <a:lstStyle>
            <a:lvl1pPr marL="0" indent="0" algn="ctr">
              <a:spcBef>
                <a:spcPts val="0"/>
              </a:spcBef>
              <a:buSzTx/>
              <a:buNone/>
              <a:defRPr sz="2400"/>
            </a:lvl1pPr>
          </a:lstStyle>
          <a:p>
            <a:r>
              <a:t>–Johnny Appleseed</a:t>
            </a:r>
          </a:p>
        </p:txBody>
      </p:sp>
      <p:sp>
        <p:nvSpPr>
          <p:cNvPr id="94" name="“ここに引用を入力してください。”"/>
          <p:cNvSpPr txBox="1">
            <a:spLocks noGrp="1"/>
          </p:cNvSpPr>
          <p:nvPr>
            <p:ph type="body" sz="quarter" idx="14"/>
          </p:nvPr>
        </p:nvSpPr>
        <p:spPr>
          <a:xfrm>
            <a:off x="1270000" y="4267200"/>
            <a:ext cx="10464800" cy="609600"/>
          </a:xfrm>
          <a:prstGeom prst="rect">
            <a:avLst/>
          </a:prstGeom>
        </p:spPr>
        <p:txBody>
          <a:bodyPr>
            <a:spAutoFit/>
          </a:bodyPr>
          <a:lstStyle>
            <a:lvl1pPr marL="0" indent="0" algn="ctr">
              <a:spcBef>
                <a:spcPts val="0"/>
              </a:spcBef>
              <a:buSzTx/>
              <a:buNone/>
              <a:defRPr sz="3400"/>
            </a:lvl1pPr>
          </a:lstStyle>
          <a:p>
            <a:r>
              <a:t>“ここに引用を入力してください。”</a:t>
            </a:r>
          </a:p>
        </p:txBody>
      </p:sp>
      <p:sp>
        <p:nvSpPr>
          <p:cNvPr id="9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02" name="イメージ"/>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20" name="イメージ"/>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タイトルテキスト"/>
          <p:cNvSpPr txBox="1">
            <a:spLocks noGrp="1"/>
          </p:cNvSpPr>
          <p:nvPr>
            <p:ph type="title"/>
          </p:nvPr>
        </p:nvSpPr>
        <p:spPr>
          <a:xfrm>
            <a:off x="1270000" y="6718300"/>
            <a:ext cx="10464800" cy="1422400"/>
          </a:xfrm>
          <a:prstGeom prst="rect">
            <a:avLst/>
          </a:prstGeom>
        </p:spPr>
        <p:txBody>
          <a:bodyPr anchor="b"/>
          <a:lstStyle/>
          <a:p>
            <a:r>
              <a:t>タイトルテキスト</a:t>
            </a:r>
          </a:p>
        </p:txBody>
      </p:sp>
      <p:sp>
        <p:nvSpPr>
          <p:cNvPr id="22" name="本文レベル1…"/>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2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30" name="タイトルテキスト"/>
          <p:cNvSpPr txBox="1">
            <a:spLocks noGrp="1"/>
          </p:cNvSpPr>
          <p:nvPr>
            <p:ph type="title"/>
          </p:nvPr>
        </p:nvSpPr>
        <p:spPr>
          <a:xfrm>
            <a:off x="1270000" y="3225800"/>
            <a:ext cx="10464800" cy="3302000"/>
          </a:xfrm>
          <a:prstGeom prst="rect">
            <a:avLst/>
          </a:prstGeom>
        </p:spPr>
        <p:txBody>
          <a:bodyPr/>
          <a:lstStyle/>
          <a:p>
            <a:r>
              <a:t>タイトルテキスト</a:t>
            </a:r>
          </a:p>
        </p:txBody>
      </p:sp>
      <p:sp>
        <p:nvSpPr>
          <p:cNvPr id="3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38" name="イメージ"/>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タイトルテキスト"/>
          <p:cNvSpPr txBox="1">
            <a:spLocks noGrp="1"/>
          </p:cNvSpPr>
          <p:nvPr>
            <p:ph type="title"/>
          </p:nvPr>
        </p:nvSpPr>
        <p:spPr>
          <a:xfrm>
            <a:off x="952500" y="635000"/>
            <a:ext cx="5334000" cy="3987800"/>
          </a:xfrm>
          <a:prstGeom prst="rect">
            <a:avLst/>
          </a:prstGeom>
        </p:spPr>
        <p:txBody>
          <a:bodyPr anchor="b"/>
          <a:lstStyle>
            <a:lvl1pPr>
              <a:defRPr sz="6000"/>
            </a:lvl1pPr>
          </a:lstStyle>
          <a:p>
            <a:r>
              <a:t>タイトルテキスト</a:t>
            </a:r>
          </a:p>
        </p:txBody>
      </p:sp>
      <p:sp>
        <p:nvSpPr>
          <p:cNvPr id="40" name="本文レベル1…"/>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4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48" name="タイトルテキスト"/>
          <p:cNvSpPr txBox="1">
            <a:spLocks noGrp="1"/>
          </p:cNvSpPr>
          <p:nvPr>
            <p:ph type="title"/>
          </p:nvPr>
        </p:nvSpPr>
        <p:spPr>
          <a:prstGeom prst="rect">
            <a:avLst/>
          </a:prstGeom>
        </p:spPr>
        <p:txBody>
          <a:bodyPr/>
          <a:lstStyle/>
          <a:p>
            <a:r>
              <a:t>タイトルテキスト</a:t>
            </a:r>
          </a:p>
        </p:txBody>
      </p:sp>
      <p:sp>
        <p:nvSpPr>
          <p:cNvPr id="4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56" name="タイトルテキスト"/>
          <p:cNvSpPr txBox="1">
            <a:spLocks noGrp="1"/>
          </p:cNvSpPr>
          <p:nvPr>
            <p:ph type="title"/>
          </p:nvPr>
        </p:nvSpPr>
        <p:spPr>
          <a:prstGeom prst="rect">
            <a:avLst/>
          </a:prstGeom>
        </p:spPr>
        <p:txBody>
          <a:bodyPr/>
          <a:lstStyle/>
          <a:p>
            <a:r>
              <a:t>タイトルテキスト</a:t>
            </a:r>
          </a:p>
        </p:txBody>
      </p:sp>
      <p:sp>
        <p:nvSpPr>
          <p:cNvPr id="57"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5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65" name="イメージ"/>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タイトルテキスト"/>
          <p:cNvSpPr txBox="1">
            <a:spLocks noGrp="1"/>
          </p:cNvSpPr>
          <p:nvPr>
            <p:ph type="title"/>
          </p:nvPr>
        </p:nvSpPr>
        <p:spPr>
          <a:prstGeom prst="rect">
            <a:avLst/>
          </a:prstGeom>
        </p:spPr>
        <p:txBody>
          <a:bodyPr/>
          <a:lstStyle/>
          <a:p>
            <a:r>
              <a:t>タイトルテキスト</a:t>
            </a:r>
          </a:p>
        </p:txBody>
      </p:sp>
      <p:sp>
        <p:nvSpPr>
          <p:cNvPr id="67" name="本文レベル1…"/>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本文レベル1</a:t>
            </a:r>
          </a:p>
          <a:p>
            <a:pPr lvl="1"/>
            <a:r>
              <a:t>本文レベル2</a:t>
            </a:r>
          </a:p>
          <a:p>
            <a:pPr lvl="2"/>
            <a:r>
              <a:t>本文レベル3</a:t>
            </a:r>
          </a:p>
          <a:p>
            <a:pPr lvl="3"/>
            <a:r>
              <a:t>本文レベル4</a:t>
            </a:r>
          </a:p>
          <a:p>
            <a:pPr lvl="4"/>
            <a:r>
              <a:t>本文レベル5</a:t>
            </a:r>
          </a:p>
        </p:txBody>
      </p:sp>
      <p:sp>
        <p:nvSpPr>
          <p:cNvPr id="68" name="スライド番号"/>
          <p:cNvSpPr txBox="1">
            <a:spLocks noGrp="1"/>
          </p:cNvSpPr>
          <p:nvPr>
            <p:ph type="sldNum" sz="quarter" idx="2"/>
          </p:nvPr>
        </p:nvSpPr>
        <p:spPr>
          <a:xfrm>
            <a:off x="6308360" y="9296400"/>
            <a:ext cx="381306" cy="304800"/>
          </a:xfrm>
          <a:prstGeom prst="rect">
            <a:avLst/>
          </a:prstGeom>
        </p:spPr>
        <p:txBody>
          <a:bodyPr/>
          <a:lstStyle>
            <a:lvl1pPr>
              <a:defRPr>
                <a:latin typeface="+mn-lt"/>
                <a:ea typeface="+mn-ea"/>
                <a:cs typeface="+mn-cs"/>
                <a:sym typeface="ヒラギノ角ゴ ProN W3"/>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75" name="本文レベル1…"/>
          <p:cNvSpPr txBox="1">
            <a:spLocks noGrp="1"/>
          </p:cNvSpPr>
          <p:nvPr>
            <p:ph type="body" idx="1"/>
          </p:nvPr>
        </p:nvSpPr>
        <p:spPr>
          <a:xfrm>
            <a:off x="952500" y="1270000"/>
            <a:ext cx="11099800" cy="7213600"/>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7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
        <p:nvSpPr>
          <p:cNvPr id="83" name="イメージ"/>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イメージ"/>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イメージ"/>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タイトルテキスト</a:t>
            </a:r>
          </a:p>
        </p:txBody>
      </p:sp>
      <p:sp>
        <p:nvSpPr>
          <p:cNvPr id="3" name="本文レベル1…"/>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タイトル"/>
          <p:cNvSpPr txBox="1">
            <a:spLocks noGrp="1"/>
          </p:cNvSpPr>
          <p:nvPr>
            <p:ph type="ctrTitle"/>
          </p:nvPr>
        </p:nvSpPr>
        <p:spPr>
          <a:prstGeom prst="rect">
            <a:avLst/>
          </a:prstGeom>
        </p:spPr>
        <p:txBody>
          <a:bodyPr/>
          <a:lstStyle/>
          <a:p>
            <a:endParaRPr/>
          </a:p>
        </p:txBody>
      </p:sp>
      <p:sp>
        <p:nvSpPr>
          <p:cNvPr id="120" name="本文"/>
          <p:cNvSpPr txBox="1">
            <a:spLocks noGrp="1"/>
          </p:cNvSpPr>
          <p:nvPr>
            <p:ph type="subTitle" sz="quarter" idx="1"/>
          </p:nvPr>
        </p:nvSpPr>
        <p:spPr>
          <a:prstGeom prst="rect">
            <a:avLst/>
          </a:prstGeom>
        </p:spPr>
        <p:txBody>
          <a:bodyPr/>
          <a:lstStyle/>
          <a:p>
            <a:endParaRPr/>
          </a:p>
        </p:txBody>
      </p:sp>
      <p:pic>
        <p:nvPicPr>
          <p:cNvPr id="121" name="第６回支援やサービスと相談先-5_page-0001.jpg" descr="第６回支援やサービスと相談先-5_page-0001.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第６回支援やサービスと相談先-5_page-0010.jpg" descr="第６回支援やサービスと相談先-5_page-0010.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第６回支援やサービスと相談先-5_page-0011.jpg" descr="第６回支援やサービスと相談先-5_page-0011.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イメージ" descr="イメージ"/>
          <p:cNvPicPr>
            <a:picLocks noChangeAspect="1"/>
          </p:cNvPicPr>
          <p:nvPr/>
        </p:nvPicPr>
        <p:blipFill>
          <a:blip r:embed="rId3">
            <a:extLst/>
          </a:blip>
          <a:stretch>
            <a:fillRect/>
          </a:stretch>
        </p:blipFill>
        <p:spPr>
          <a:xfrm>
            <a:off x="4200" y="0"/>
            <a:ext cx="12996400" cy="97536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第６回支援やサービスと相談先-5_page-0013.jpg" descr="第６回支援やサービスと相談先-5_page-0013.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第６回支援やサービスと相談先-5_page-0014.jpg" descr="第６回支援やサービスと相談先-5_page-0014.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第６回支援やサービスと相談先-5_page-0015.jpg" descr="第６回支援やサービスと相談先-5_page-0015.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第６回支援やサービスと相談先-5_page-0016.jpg" descr="第６回支援やサービスと相談先-5_page-0016.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第６回支援やサービスと相談先-5_page-0017.jpg" descr="第６回支援やサービスと相談先-5_page-0017.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第６回支援やサービスと相談先-5_page-0018.jpg" descr="第６回支援やサービスと相談先-5_page-0018.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第６回支援やサービスと相談先-5_page-0019.jpg" descr="第６回支援やサービスと相談先-5_page-0019.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第６回支援やサービスと相談先-5_page-0002.jpg" descr="第６回支援やサービスと相談先-5_page-0002.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第６回支援やサービスと相談先-5_page-0020.jpg" descr="第６回支援やサービスと相談先-5_page-0020.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第６回支援やサービスと相談先-5_page-0021.jpg" descr="第６回支援やサービスと相談先-5_page-0021.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第６回支援やサービスと相談先-5_page-0022.jpg" descr="第６回支援やサービスと相談先-5_page-0022.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第６回支援やサービスと相談先-5_page-0023.jpg" descr="第６回支援やサービスと相談先-5_page-0023.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第６回支援やサービスと相談先-5_page-0024.jpg" descr="第６回支援やサービスと相談先-5_page-0024.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第６回支援やサービスと相談先-5_page-0025.jpg" descr="第６回支援やサービスと相談先-5_page-0025.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第６回支援やサービスと相談先-5_page-0026.jpg" descr="第６回支援やサービスと相談先-5_page-0026.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第６回支援やサービスと相談先-5_page-0027.jpg" descr="第６回支援やサービスと相談先-5_page-0027.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第６回支援やサービスと相談先-5_page-0028.jpg" descr="第６回支援やサービスと相談先-5_page-0028.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第６回支援やサービスと相談先-5_page-0029.jpg" descr="第６回支援やサービスと相談先-5_page-0029.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第６回支援やサービスと相談先-5_page-0003.jpg" descr="第６回支援やサービスと相談先-5_page-0003.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第６回支援やサービスと相談先-5_page-0030.jpg" descr="第６回支援やサービスと相談先-5_page-0030.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第６回支援やサービスと相談先-5_page-0031.jpg" descr="第６回支援やサービスと相談先-5_page-0031.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第６回支援やサービスと相談先-5_page-0032.jpg" descr="第６回支援やサービスと相談先-5_page-0032.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第６回支援やサービスと相談先-5_page-0033.jpg" descr="第６回支援やサービスと相談先-5_page-0033.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第６回支援やサービスと相談先-5_page-0004.jpg" descr="第６回支援やサービスと相談先-5_page-0004.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第６回支援やサービスと相談先-5_page-0005.jpg" descr="第６回支援やサービスと相談先-5_page-0005.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第６回支援やサービスと相談先-5_page-0006.jpg" descr="第６回支援やサービスと相談先-5_page-0006.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第６回支援やサービスと相談先-5_page-0007.jpg" descr="第６回支援やサービスと相談先-5_page-0007.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第６回支援やサービスと相談先-5_page-0008.jpg" descr="第６回支援やサービスと相談先-5_page-0008.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第６回支援やサービスと相談先-5_page-0009.jpg" descr="第６回支援やサービスと相談先-5_page-0009.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3107</Words>
  <Application>Microsoft Office PowerPoint</Application>
  <PresentationFormat>ユーザー設定</PresentationFormat>
  <Paragraphs>174</Paragraphs>
  <Slides>33</Slides>
  <Notes>33</Notes>
  <HiddenSlides>0</HiddenSlides>
  <MMClips>0</MMClips>
  <ScaleCrop>false</ScaleCrop>
  <HeadingPairs>
    <vt:vector size="4" baseType="variant">
      <vt:variant>
        <vt:lpstr>テーマ</vt:lpstr>
      </vt:variant>
      <vt:variant>
        <vt:i4>1</vt:i4>
      </vt:variant>
      <vt:variant>
        <vt:lpstr>スライド タイトル</vt:lpstr>
      </vt:variant>
      <vt:variant>
        <vt:i4>33</vt:i4>
      </vt:variant>
    </vt:vector>
  </HeadingPairs>
  <TitlesOfParts>
    <vt:vector size="34" baseType="lpstr">
      <vt:lpstr>White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中村　彰彦</dc:creator>
  <cp:lastModifiedBy>＊</cp:lastModifiedBy>
  <cp:revision>5</cp:revision>
  <cp:lastPrinted>2019-07-01T05:18:16Z</cp:lastPrinted>
  <dcterms:modified xsi:type="dcterms:W3CDTF">2019-07-12T09:01:38Z</dcterms:modified>
</cp:coreProperties>
</file>