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6858000" type="screen4x3"/>
  <p:notesSz cx="6735763" cy="98663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094" autoAdjust="0"/>
  </p:normalViewPr>
  <p:slideViewPr>
    <p:cSldViewPr snapToGrid="0" snapToObjects="1">
      <p:cViewPr>
        <p:scale>
          <a:sx n="59" d="100"/>
          <a:sy n="59" d="100"/>
        </p:scale>
        <p:origin x="-1686" y="-48"/>
      </p:cViewPr>
      <p:guideLst>
        <p:guide orient="horz" pos="2160"/>
        <p:guide pos="2880"/>
      </p:guideLst>
    </p:cSldViewPr>
  </p:slideViewPr>
  <p:notesTextViewPr>
    <p:cViewPr>
      <p:scale>
        <a:sx n="100" d="100"/>
        <a:sy n="100" d="100"/>
      </p:scale>
      <p:origin x="0" y="462"/>
    </p:cViewPr>
  </p:notesTextViewPr>
  <p:sorterViewPr>
    <p:cViewPr>
      <p:scale>
        <a:sx n="100" d="100"/>
        <a:sy n="100" d="100"/>
      </p:scale>
      <p:origin x="0" y="0"/>
    </p:cViewPr>
  </p:sorterViewPr>
  <p:notesViewPr>
    <p:cSldViewPr snapToGrid="0" snapToObjects="1">
      <p:cViewPr>
        <p:scale>
          <a:sx n="50" d="100"/>
          <a:sy n="50" d="100"/>
        </p:scale>
        <p:origin x="-2988" y="-12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D827E265-FC84-4300-ADC4-4B66D163FC5D}" type="datetimeFigureOut">
              <a:rPr kumimoji="1" lang="ja-JP" altLang="en-US" smtClean="0"/>
              <a:t>2020/1/6</a:t>
            </a:fld>
            <a:endParaRPr kumimoji="1" lang="ja-JP" altLang="en-US"/>
          </a:p>
        </p:txBody>
      </p:sp>
      <p:sp>
        <p:nvSpPr>
          <p:cNvPr id="4" name="フッター プレースホルダー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A8A996ED-4734-4EF9-AEBD-410663F75C1D}" type="slidenum">
              <a:rPr kumimoji="1" lang="ja-JP" altLang="en-US" smtClean="0"/>
              <a:t>‹#›</a:t>
            </a:fld>
            <a:endParaRPr kumimoji="1" lang="ja-JP" altLang="en-US"/>
          </a:p>
        </p:txBody>
      </p:sp>
    </p:spTree>
    <p:extLst>
      <p:ext uri="{BB962C8B-B14F-4D97-AF65-F5344CB8AC3E}">
        <p14:creationId xmlns:p14="http://schemas.microsoft.com/office/powerpoint/2010/main" val="4017600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2A0B3561-75C5-4320-AEF4-63EA63802BA4}" type="datetimeFigureOut">
              <a:rPr kumimoji="1" lang="ja-JP" altLang="en-US" smtClean="0"/>
              <a:t>2020/1/6</a:t>
            </a:fld>
            <a:endParaRPr kumimoji="1" lang="ja-JP" altLang="en-US"/>
          </a:p>
        </p:txBody>
      </p:sp>
      <p:sp>
        <p:nvSpPr>
          <p:cNvPr id="4" name="スライド イメージ プレースホルダー 3"/>
          <p:cNvSpPr>
            <a:spLocks noGrp="1" noRot="1" noChangeAspect="1"/>
          </p:cNvSpPr>
          <p:nvPr>
            <p:ph type="sldImg" idx="2"/>
          </p:nvPr>
        </p:nvSpPr>
        <p:spPr>
          <a:xfrm>
            <a:off x="84137" y="73025"/>
            <a:ext cx="6592211" cy="494415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84137" y="5412517"/>
            <a:ext cx="6592211"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6858D200-EE27-4CEF-AF09-FB85FCA4EEE9}" type="slidenum">
              <a:rPr kumimoji="1" lang="ja-JP" altLang="en-US" smtClean="0"/>
              <a:t>‹#›</a:t>
            </a:fld>
            <a:endParaRPr kumimoji="1" lang="ja-JP" altLang="en-US"/>
          </a:p>
        </p:txBody>
      </p:sp>
    </p:spTree>
    <p:extLst>
      <p:ext uri="{BB962C8B-B14F-4D97-AF65-F5344CB8AC3E}">
        <p14:creationId xmlns:p14="http://schemas.microsoft.com/office/powerpoint/2010/main" val="14787725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138" y="73025"/>
            <a:ext cx="6592887" cy="49434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858D200-EE27-4CEF-AF09-FB85FCA4EEE9}" type="slidenum">
              <a:rPr kumimoji="1" lang="ja-JP" altLang="en-US" smtClean="0"/>
              <a:t>1</a:t>
            </a:fld>
            <a:endParaRPr kumimoji="1" lang="ja-JP" altLang="en-US"/>
          </a:p>
        </p:txBody>
      </p:sp>
    </p:spTree>
    <p:extLst>
      <p:ext uri="{BB962C8B-B14F-4D97-AF65-F5344CB8AC3E}">
        <p14:creationId xmlns:p14="http://schemas.microsoft.com/office/powerpoint/2010/main" val="1145710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（家族の気持ち）</a:t>
            </a:r>
          </a:p>
          <a:p>
            <a:r>
              <a:rPr lang="ja-JP" altLang="en-US" smtClean="0"/>
              <a:t>最初の病院を受診してからテニス教室に参加して仲間と出会うまでの</a:t>
            </a:r>
            <a:r>
              <a:rPr lang="en-US" altLang="ja-JP" smtClean="0"/>
              <a:t>1</a:t>
            </a:r>
            <a:r>
              <a:rPr lang="ja-JP" altLang="en-US" smtClean="0"/>
              <a:t>年</a:t>
            </a:r>
            <a:r>
              <a:rPr lang="en-US" altLang="ja-JP" smtClean="0"/>
              <a:t>5</a:t>
            </a:r>
            <a:r>
              <a:rPr lang="ja-JP" altLang="en-US" smtClean="0"/>
              <a:t>ヶ月。</a:t>
            </a:r>
          </a:p>
          <a:p>
            <a:r>
              <a:rPr lang="ja-JP" altLang="en-US" smtClean="0"/>
              <a:t>病気に対する不安、治療に対する不安や不信、夫（本人）が退職してからずっと夫婦で過ごしていく上での孤立感と疎外感が大きかった。</a:t>
            </a:r>
          </a:p>
          <a:p>
            <a:r>
              <a:rPr lang="ja-JP" altLang="en-US" smtClean="0"/>
              <a:t>～旅のしおり　宇治市認知症当事者チーム　「れもんの仲間」からの贈りもの～（抜粋）</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10</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1433388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最後に、病気を疑い、診断を受ける前後の混乱した生活とその時のご家族の気持ちについてご紹介します。</a:t>
            </a:r>
          </a:p>
          <a:p>
            <a:endParaRPr lang="ja-JP" altLang="en-US" smtClean="0"/>
          </a:p>
          <a:p>
            <a:r>
              <a:rPr lang="ja-JP" altLang="en-US" smtClean="0"/>
              <a:t>（家族の気持ち）</a:t>
            </a:r>
          </a:p>
          <a:p>
            <a:r>
              <a:rPr lang="en-US" altLang="ja-JP" smtClean="0"/>
              <a:t>2013</a:t>
            </a:r>
            <a:r>
              <a:rPr lang="ja-JP" altLang="en-US" smtClean="0"/>
              <a:t>年</a:t>
            </a:r>
            <a:r>
              <a:rPr lang="en-US" altLang="ja-JP" smtClean="0"/>
              <a:t>2</a:t>
            </a:r>
            <a:r>
              <a:rPr lang="ja-JP" altLang="en-US" smtClean="0"/>
              <a:t>月、私（夫）の父の葬儀のとき。</a:t>
            </a:r>
          </a:p>
          <a:p>
            <a:r>
              <a:rPr lang="ja-JP" altLang="en-US" smtClean="0"/>
              <a:t>誰もが忙しく動き回る中で、本人（妻）だけがその動きに加わることができず一人ポツンと部屋の隅に座り込んでいた。</a:t>
            </a:r>
          </a:p>
          <a:p>
            <a:r>
              <a:rPr lang="ja-JP" altLang="en-US" smtClean="0"/>
              <a:t>受診した医療機関で、その年の</a:t>
            </a:r>
            <a:r>
              <a:rPr lang="en-US" altLang="ja-JP" smtClean="0"/>
              <a:t>9</a:t>
            </a:r>
            <a:r>
              <a:rPr lang="ja-JP" altLang="en-US" smtClean="0"/>
              <a:t>月に「アルツハイマー病」が疑われた。</a:t>
            </a:r>
          </a:p>
          <a:p>
            <a:endParaRPr lang="ja-JP" altLang="en-US" smtClean="0"/>
          </a:p>
          <a:p>
            <a:r>
              <a:rPr lang="ja-JP" altLang="en-US" smtClean="0"/>
              <a:t>通い慣れた長女の家に行こうとして途中で道が分からなくなり、そのことに苛立ち携帯を高架から投げ捨てる。</a:t>
            </a:r>
          </a:p>
          <a:p>
            <a:r>
              <a:rPr lang="ja-JP" altLang="en-US" smtClean="0"/>
              <a:t>買い物は小銭の計算ができないためにいつも紙幣で支払い、財布の小銭は</a:t>
            </a:r>
            <a:r>
              <a:rPr lang="en-US" altLang="ja-JP" smtClean="0"/>
              <a:t>6</a:t>
            </a:r>
            <a:r>
              <a:rPr lang="ja-JP" altLang="en-US" smtClean="0"/>
              <a:t>千円を超えた。</a:t>
            </a:r>
          </a:p>
          <a:p>
            <a:r>
              <a:rPr lang="ja-JP" altLang="en-US" smtClean="0"/>
              <a:t>掃除機のゴミを捨てようとして触っているうちに元に戻せなくなり、バラバラになった掃除機とその傍らで途方に暮れるなど、これまで普通にできたことができなくなる。</a:t>
            </a:r>
          </a:p>
          <a:p>
            <a:r>
              <a:rPr lang="ja-JP" altLang="en-US" smtClean="0"/>
              <a:t>その不安と混乱からか、タンスやクローゼットの中身をすべて外に放りだしてしまうといった行動が繰り返された。</a:t>
            </a:r>
          </a:p>
          <a:p>
            <a:r>
              <a:rPr lang="ja-JP" altLang="en-US" smtClean="0"/>
              <a:t>～旅のしおり　宇治市認知症当事者チーム　「れもんの仲間」からの贈りもの～（抜粋）</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11</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1082718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２つ目のこのステージは、仲間や支援者（パートナー）との出会いにより笑顔と希望と自信を取り戻していく時期です。</a:t>
            </a:r>
          </a:p>
          <a:p>
            <a:r>
              <a:rPr lang="ja-JP" altLang="en-US" smtClean="0"/>
              <a:t>不安と直面している人にとっては、認知症と共に明るく生きている仲間の存在は大きな支えであり希望です。</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12</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509114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仲間や支援者（パートナー）と出会える場として認知症カフェがあります。</a:t>
            </a:r>
          </a:p>
          <a:p>
            <a:r>
              <a:rPr lang="ja-JP" altLang="en-US" smtClean="0"/>
              <a:t>「認知症カフェ」は京都の全市町村で取り組まれています。</a:t>
            </a:r>
          </a:p>
          <a:p>
            <a:r>
              <a:rPr lang="ja-JP" altLang="en-US" smtClean="0"/>
              <a:t>「認知症カフェ」とは、もの忘れなどが原因で生活に不安のある人あるいはそのご家族が、どこへ相談したら良いかわからない時期に、気軽に訪れることが出来る場所です。</a:t>
            </a:r>
          </a:p>
          <a:p>
            <a:r>
              <a:rPr lang="ja-JP" altLang="en-US" smtClean="0"/>
              <a:t>喫茶店、介護保険事業所、医療機関等で開催され、ご本人やその家族・知人、医療やケアの専門職、そして地域の人々が集い出会い、なごやかな雰囲気のもとで交流を楽しみ、認知症のことやその対応などについてお互いの理解を深めることができるカフェのことです。 </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13</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2905729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次のスライドで、この時期の当事者の思いを紹介します。</a:t>
            </a:r>
          </a:p>
          <a:p>
            <a:r>
              <a:rPr lang="ja-JP" altLang="en-US" smtClean="0"/>
              <a:t>今回の集いも、仲間・支援者との出会いのひとつです。</a:t>
            </a:r>
          </a:p>
          <a:p>
            <a:r>
              <a:rPr lang="ja-JP" altLang="en-US" smtClean="0"/>
              <a:t>皆様はどのように感じ、または感じられているでしょうか。</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14</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611527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（本人の気持ち）</a:t>
            </a:r>
          </a:p>
          <a:p>
            <a:r>
              <a:rPr lang="ja-JP" altLang="en-US" smtClean="0"/>
              <a:t>縁があって、認知症デイケアや認知症カフェに参加するようになり、私の生活は一変した。</a:t>
            </a:r>
          </a:p>
          <a:p>
            <a:r>
              <a:rPr lang="ja-JP" altLang="en-US" smtClean="0"/>
              <a:t>一番の変化は、生活に希望が見出せ、気持ちが明るく前向きになったこと。</a:t>
            </a:r>
          </a:p>
          <a:p>
            <a:r>
              <a:rPr lang="ja-JP" altLang="en-US" smtClean="0"/>
              <a:t>そこには、希望と明るい笑顔があった。</a:t>
            </a:r>
          </a:p>
          <a:p>
            <a:endParaRPr lang="ja-JP" altLang="en-US" smtClean="0"/>
          </a:p>
          <a:p>
            <a:r>
              <a:rPr lang="en-US" altLang="ja-JP" smtClean="0"/>
              <a:t>2018.3.18</a:t>
            </a:r>
            <a:r>
              <a:rPr lang="ja-JP" altLang="en-US" smtClean="0"/>
              <a:t>　「きょうと認知症の人にやさしいまちづくりフォーラム」</a:t>
            </a:r>
          </a:p>
          <a:p>
            <a:r>
              <a:rPr lang="ja-JP" altLang="en-US" smtClean="0"/>
              <a:t>～当事者からのメッセージ～</a:t>
            </a:r>
          </a:p>
          <a:p>
            <a:endParaRPr lang="ja-JP" altLang="en-US" smtClean="0"/>
          </a:p>
          <a:p>
            <a:r>
              <a:rPr lang="ja-JP" altLang="en-US" smtClean="0"/>
              <a:t>（補足）</a:t>
            </a:r>
          </a:p>
          <a:p>
            <a:r>
              <a:rPr lang="ja-JP" altLang="en-US" smtClean="0"/>
              <a:t>ここでの「認知症デイケア」は京都府立洛南病院で行われている若年性認知症当事者を対象にした取組です。</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15</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4165630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（本人・家族の気持ち）</a:t>
            </a:r>
          </a:p>
          <a:p>
            <a:r>
              <a:rPr lang="ja-JP" altLang="en-US" smtClean="0"/>
              <a:t>認知症カフェでは、認知症の本人、家族、支援者、市民を問わず、楽しく集い、学ぶことができた。</a:t>
            </a:r>
          </a:p>
          <a:p>
            <a:r>
              <a:rPr lang="ja-JP" altLang="en-US" smtClean="0"/>
              <a:t>私以外の認知症の本人やその家族、私たちは「仲間」というが、ここでは、仲間の「認知症を生きてきた軌跡」を知ることができた。</a:t>
            </a:r>
          </a:p>
          <a:p>
            <a:r>
              <a:rPr lang="ja-JP" altLang="en-US" smtClean="0"/>
              <a:t>仲間の姿を見て、自分に何ができるかと考えた。</a:t>
            </a:r>
          </a:p>
          <a:p>
            <a:r>
              <a:rPr lang="en-US" altLang="ja-JP" smtClean="0"/>
              <a:t>2018.3.18</a:t>
            </a:r>
            <a:r>
              <a:rPr lang="ja-JP" altLang="en-US" smtClean="0"/>
              <a:t>　「きょうと認知症の人にやさしいまちづくりフォーラム」</a:t>
            </a:r>
          </a:p>
          <a:p>
            <a:r>
              <a:rPr lang="ja-JP" altLang="en-US" smtClean="0"/>
              <a:t>～当事者からのメッセージ～</a:t>
            </a:r>
          </a:p>
          <a:p>
            <a:endParaRPr lang="ja-JP" altLang="en-US" smtClean="0"/>
          </a:p>
          <a:p>
            <a:r>
              <a:rPr lang="ja-JP" altLang="en-US" smtClean="0"/>
              <a:t>「認知症カフェ」に参加した方からはこのようなことを感じた方もおられるようです。</a:t>
            </a:r>
          </a:p>
          <a:p>
            <a:r>
              <a:rPr lang="ja-JP" altLang="en-US" smtClean="0"/>
              <a:t>（本人の気持ち）</a:t>
            </a:r>
          </a:p>
          <a:p>
            <a:r>
              <a:rPr lang="ja-JP" altLang="en-US" smtClean="0"/>
              <a:t>「認知症カフェに行くまでは、認知症カフェは本人と家族との茶話会だと思っていたけど実際は違っていた。</a:t>
            </a:r>
          </a:p>
          <a:p>
            <a:r>
              <a:rPr lang="ja-JP" altLang="en-US" smtClean="0"/>
              <a:t>店長のミニ講義を受けたことで、病気に対する不安や恐怖感が薄らぎ、病気に向き合うことができるようになった。</a:t>
            </a:r>
          </a:p>
          <a:p>
            <a:r>
              <a:rPr lang="ja-JP" altLang="en-US" smtClean="0"/>
              <a:t>認知症カフェに通うことで認知症に関する知識を高めることも出来た。</a:t>
            </a:r>
          </a:p>
          <a:p>
            <a:r>
              <a:rPr lang="ja-JP" altLang="en-US" smtClean="0"/>
              <a:t>また認知症カフェに行ったことで、テニス教室だけでは知り得なかった仲間の生きてきた軌跡を知ることができた。</a:t>
            </a:r>
          </a:p>
          <a:p>
            <a:r>
              <a:rPr lang="ja-JP" altLang="en-US" smtClean="0"/>
              <a:t>その人の人となりを知って、そこから学ぶことも多く刺激を受けた。」</a:t>
            </a:r>
          </a:p>
          <a:p>
            <a:r>
              <a:rPr lang="ja-JP" altLang="en-US" smtClean="0"/>
              <a:t>～旅のしおり　宇治市認知症当事者チーム　「れもんの仲間」からの贈りもの（抜粋）～</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16</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3776445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（家族の気持ち）</a:t>
            </a:r>
          </a:p>
          <a:p>
            <a:r>
              <a:rPr lang="ja-JP" altLang="en-US" smtClean="0"/>
              <a:t>夫がアルツハイマー型認知症と診断され、私たちは、その約１年後にスタートした「れもんカフェ」に加わる事が出来た。</a:t>
            </a:r>
          </a:p>
          <a:p>
            <a:r>
              <a:rPr lang="ja-JP" altLang="en-US" smtClean="0"/>
              <a:t>私たちが宇治市に転居して１年が過ぎ、その間他者との交わりは無く、出かけて行く場所がある事、他者との交わりが出来る事が嬉しかった。</a:t>
            </a:r>
          </a:p>
          <a:p>
            <a:endParaRPr lang="ja-JP" altLang="en-US" smtClean="0"/>
          </a:p>
          <a:p>
            <a:r>
              <a:rPr lang="ja-JP" altLang="en-US" smtClean="0"/>
              <a:t>加えて夫は「語る」機会も頂いた。毎回の店長の講話からの学びや、回を重ねるごとにお会い出来る、お元気に過ごされているご本人・ご家族の方々に勇気づけられ、専門職・ボランティアの方々の同席も心強かった。</a:t>
            </a:r>
          </a:p>
          <a:p>
            <a:r>
              <a:rPr lang="ja-JP" altLang="en-US" smtClean="0"/>
              <a:t>そして、夫にも私にもそれぞれに友達が出来た。</a:t>
            </a:r>
          </a:p>
          <a:p>
            <a:r>
              <a:rPr lang="ja-JP" altLang="en-US" smtClean="0"/>
              <a:t>～旅のしおり　宇治市認知症当事者チーム　「れもんの仲間」からの贈りもの～（抜粋）</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17</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278102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（家族の気持ち）</a:t>
            </a:r>
          </a:p>
          <a:p>
            <a:r>
              <a:rPr lang="ja-JP" altLang="en-US" smtClean="0"/>
              <a:t>それまで私たちは認知症についてお互いがどう思っているのか、正面を向いて話し合ったことはありませんでした。</a:t>
            </a:r>
          </a:p>
          <a:p>
            <a:r>
              <a:rPr lang="ja-JP" altLang="en-US" smtClean="0"/>
              <a:t>お互い相手を思いやって遠慮していたのかもしれません。</a:t>
            </a:r>
          </a:p>
          <a:p>
            <a:r>
              <a:rPr lang="ja-JP" altLang="en-US" smtClean="0"/>
              <a:t>（認知症カフェの）店長からは認知症に立ち向かっていく熱意を感じました。</a:t>
            </a:r>
          </a:p>
          <a:p>
            <a:endParaRPr lang="ja-JP" altLang="en-US" smtClean="0"/>
          </a:p>
          <a:p>
            <a:r>
              <a:rPr lang="ja-JP" altLang="en-US" smtClean="0"/>
              <a:t>テニス仲間と話をしていくうちにみんなの意識が高いことも分かりました。</a:t>
            </a:r>
          </a:p>
          <a:p>
            <a:r>
              <a:rPr lang="ja-JP" altLang="en-US" smtClean="0"/>
              <a:t>テニス仲間の姿を見て、私たちも何かできるかなと二人で話し合うようになりました。</a:t>
            </a:r>
          </a:p>
          <a:p>
            <a:r>
              <a:rPr lang="ja-JP" altLang="en-US" smtClean="0"/>
              <a:t>認知症であることを公表しようと決めたのも自然な流れからです。</a:t>
            </a:r>
          </a:p>
          <a:p>
            <a:r>
              <a:rPr lang="ja-JP" altLang="en-US" smtClean="0"/>
              <a:t>れもんカフェは楽しみの場でもあり、学びの場でもあり、自分たちの意見を発表する場にもなりました。</a:t>
            </a:r>
          </a:p>
          <a:p>
            <a:r>
              <a:rPr lang="ja-JP" altLang="en-US" smtClean="0"/>
              <a:t>（中略）</a:t>
            </a:r>
          </a:p>
          <a:p>
            <a:r>
              <a:rPr lang="ja-JP" altLang="en-US" smtClean="0"/>
              <a:t>人寂しくて誰かと話したい時に自分の話を聞いてくれる。困っていることの相談に乗ってくれる。</a:t>
            </a:r>
          </a:p>
          <a:p>
            <a:r>
              <a:rPr lang="ja-JP" altLang="en-US" smtClean="0"/>
              <a:t>趣味や興味のあることを話し合える。一緒に歌を歌って楽しんでくれる。</a:t>
            </a:r>
          </a:p>
          <a:p>
            <a:r>
              <a:rPr lang="ja-JP" altLang="en-US" smtClean="0"/>
              <a:t>認知症について勉強や情報を得ることもできる。美味しいお菓子やお茶を飲んで楽しめる。</a:t>
            </a:r>
          </a:p>
          <a:p>
            <a:r>
              <a:rPr lang="ja-JP" altLang="en-US" smtClean="0"/>
              <a:t>みんなで笑顔で楽しく過ごせる。近くに仲間がつどえる、いつでも気兼ねなく若い人もお年寄りも一人でも行けるカフェができることを願っています。</a:t>
            </a:r>
          </a:p>
          <a:p>
            <a:r>
              <a:rPr lang="ja-JP" altLang="en-US" smtClean="0"/>
              <a:t>～旅のしおり　宇治市認知症当事者チーム　「れもんの仲間」からの贈りもの～（抜粋）</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18</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3391456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３つ目の最後のステージは、認知症をもって地域の中で生きていく時期です。</a:t>
            </a:r>
          </a:p>
          <a:p>
            <a:r>
              <a:rPr lang="ja-JP" altLang="en-US" smtClean="0"/>
              <a:t>認知症と向き合い、仲間と出会い、認知症を受け入れ、認知症とともに生きていく段階。</a:t>
            </a:r>
          </a:p>
          <a:p>
            <a:r>
              <a:rPr lang="ja-JP" altLang="en-US" smtClean="0"/>
              <a:t>とある当事者は、「認知症とは仲良く付き合って行くより他に道はない。</a:t>
            </a:r>
          </a:p>
          <a:p>
            <a:r>
              <a:rPr lang="ja-JP" altLang="en-US" smtClean="0"/>
              <a:t>より症状が進んだ自分に、今何が準備できるかを考えて、この病気と付き合って行こうと思っています」と語られています。</a:t>
            </a:r>
          </a:p>
          <a:p>
            <a:r>
              <a:rPr lang="ja-JP" altLang="en-US" smtClean="0"/>
              <a:t>～旅のしおり　宇治市認知症当事者チーム　「れもんの仲間」からの贈りもの（抜粋）～</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19</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3160646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138" y="73025"/>
            <a:ext cx="6592887" cy="49434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858D200-EE27-4CEF-AF09-FB85FCA4EEE9}" type="slidenum">
              <a:rPr kumimoji="1" lang="ja-JP" altLang="en-US" smtClean="0"/>
              <a:t>2</a:t>
            </a:fld>
            <a:endParaRPr kumimoji="1" lang="ja-JP" altLang="en-US"/>
          </a:p>
        </p:txBody>
      </p:sp>
    </p:spTree>
    <p:extLst>
      <p:ext uri="{BB962C8B-B14F-4D97-AF65-F5344CB8AC3E}">
        <p14:creationId xmlns:p14="http://schemas.microsoft.com/office/powerpoint/2010/main" val="2815676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smtClean="0"/>
              <a:t>住み慣れた地域で生活するうえで、認知症であることを友人、近隣など地域の方々に伝えるかどうか、専門職の立場から強要することはありません。</a:t>
            </a:r>
          </a:p>
          <a:p>
            <a:r>
              <a:rPr lang="ja-JP" altLang="en-US" dirty="0" smtClean="0"/>
              <a:t>伝えたことで、</a:t>
            </a:r>
            <a:r>
              <a:rPr lang="ja-JP" altLang="en-US" dirty="0" smtClean="0"/>
              <a:t>周囲の方</a:t>
            </a:r>
            <a:r>
              <a:rPr lang="ja-JP" altLang="en-US" dirty="0" smtClean="0"/>
              <a:t>がどのように思うか、不利益にならないか迷うことは当然のことです。</a:t>
            </a:r>
          </a:p>
          <a:p>
            <a:endParaRPr lang="ja-JP" altLang="en-US" dirty="0" smtClean="0"/>
          </a:p>
          <a:p>
            <a:r>
              <a:rPr lang="ja-JP" altLang="en-US" dirty="0" smtClean="0"/>
              <a:t>ここでは、地域で生活するうえで、認知症であることをオープンにされた方が感じられたことを紹介します。</a:t>
            </a:r>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20</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1999387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（本人の気持ち）</a:t>
            </a:r>
          </a:p>
          <a:p>
            <a:r>
              <a:rPr lang="ja-JP" altLang="en-US" smtClean="0"/>
              <a:t>「認知症であることをオープンにできるのは恵まれている人」と言う人もいるが、私は、認知症をオープンにすることによって、沢山の仲間やサポートに出会うことができた。</a:t>
            </a:r>
          </a:p>
          <a:p>
            <a:r>
              <a:rPr lang="ja-JP" altLang="en-US" smtClean="0"/>
              <a:t>そして、新しい世界が開かれた。</a:t>
            </a:r>
          </a:p>
          <a:p>
            <a:endParaRPr lang="ja-JP" altLang="en-US" smtClean="0"/>
          </a:p>
          <a:p>
            <a:r>
              <a:rPr lang="en-US" altLang="ja-JP" smtClean="0"/>
              <a:t>2018.3.18</a:t>
            </a:r>
            <a:r>
              <a:rPr lang="ja-JP" altLang="en-US" smtClean="0"/>
              <a:t>　「きょうと認知症の人にやさしいまちづくりフォーラム」</a:t>
            </a:r>
          </a:p>
          <a:p>
            <a:r>
              <a:rPr lang="ja-JP" altLang="en-US" smtClean="0"/>
              <a:t>～当事者からのメッセージ～</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21</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2170269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（本人の気持ち）</a:t>
            </a:r>
          </a:p>
          <a:p>
            <a:r>
              <a:rPr lang="ja-JP" altLang="en-US" smtClean="0"/>
              <a:t>私は早い段階で、私が認知症であることを伝えることで、私の症状が進んだ時に、相手の人が戸惑わないようにとの思いもあって、オープンにしている。</a:t>
            </a:r>
          </a:p>
          <a:p>
            <a:r>
              <a:rPr lang="ja-JP" altLang="en-US" smtClean="0"/>
              <a:t>そして、認知症であることをオープンにして生活していることで、地域の中に様々なつながりが生まれた。</a:t>
            </a:r>
          </a:p>
          <a:p>
            <a:r>
              <a:rPr lang="ja-JP" altLang="en-US" smtClean="0"/>
              <a:t>地域の人々とふれあいながら、認知症の多様性、個別性の理解が、広がってきたことを実感している。</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22</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2159940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認知症であることを公表し、地域の方々とともに生きていく道を選んだご家族の気持ちをご紹介します。</a:t>
            </a:r>
          </a:p>
          <a:p>
            <a:endParaRPr lang="ja-JP" altLang="en-US" smtClean="0"/>
          </a:p>
          <a:p>
            <a:r>
              <a:rPr lang="ja-JP" altLang="en-US" smtClean="0"/>
              <a:t>（家族の気持ち）</a:t>
            </a:r>
          </a:p>
          <a:p>
            <a:r>
              <a:rPr lang="ja-JP" altLang="en-US" smtClean="0"/>
              <a:t>認知症であると公表してから、取材やシンポジウムの参加など依頼が多く来ている。</a:t>
            </a:r>
          </a:p>
          <a:p>
            <a:r>
              <a:rPr lang="ja-JP" altLang="en-US" smtClean="0"/>
              <a:t>夫はその全てを受けているので、毎朝毎晩スケジュールを確認して一日の行動を決めている。</a:t>
            </a:r>
          </a:p>
          <a:p>
            <a:endParaRPr lang="ja-JP" altLang="en-US" smtClean="0"/>
          </a:p>
          <a:p>
            <a:r>
              <a:rPr lang="ja-JP" altLang="en-US" smtClean="0"/>
              <a:t>一年前は二人とも不安と孤立感の中にいたことが遠い昔のようにも感じる。</a:t>
            </a:r>
          </a:p>
          <a:p>
            <a:r>
              <a:rPr lang="ja-JP" altLang="en-US" smtClean="0"/>
              <a:t>テニス教室に行ったことで大切な仲間と居場所、やりがいを見つけることができた。</a:t>
            </a:r>
          </a:p>
          <a:p>
            <a:endParaRPr lang="ja-JP" altLang="en-US" smtClean="0"/>
          </a:p>
          <a:p>
            <a:r>
              <a:rPr lang="ja-JP" altLang="en-US" smtClean="0"/>
              <a:t>私たちれもんの仲間はチームで活動している。チームの中で私たちの役割は何か、何をしたら良いのか二人で話し合っている。</a:t>
            </a:r>
          </a:p>
          <a:p>
            <a:r>
              <a:rPr lang="ja-JP" altLang="en-US" smtClean="0"/>
              <a:t>一人で出来ないことを二人でする。二人では出来ないことでも仲間が力を貸してくれる。当事者や家族だから出来ることがある。</a:t>
            </a:r>
          </a:p>
          <a:p>
            <a:r>
              <a:rPr lang="ja-JP" altLang="en-US" smtClean="0"/>
              <a:t>チームみんなで活動できる喜びがある。</a:t>
            </a:r>
          </a:p>
          <a:p>
            <a:r>
              <a:rPr lang="ja-JP" altLang="en-US" smtClean="0"/>
              <a:t>～旅のしおり　宇治市認知症当事者チーム　「れもんの仲間」からの贈りもの～（抜粋）</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23</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1253249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認知症をオープンにして地域で認知症とともに生きる当事者が、自分たちにできることを考え、行動されています。</a:t>
            </a:r>
          </a:p>
          <a:p>
            <a:endParaRPr lang="ja-JP" altLang="en-US" smtClean="0"/>
          </a:p>
          <a:p>
            <a:r>
              <a:rPr lang="ja-JP" altLang="en-US" smtClean="0"/>
              <a:t>次のスライドで、当事者によって語られた力強い覚悟を紹介します。</a:t>
            </a:r>
            <a:endParaRPr lang="ja-JP" altLang="en-US" dirty="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24</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3513657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宇治市では、認知症にやさしいまちづくりを認知症当事者、医療福祉関係者、企業、大学、行政等の様々な人々で考え、それぞれの立場から自発的に行動する「認知症アクションアライアンス」という取組が推進されています。</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25</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915321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（本人・家族の気持ち）</a:t>
            </a:r>
          </a:p>
          <a:p>
            <a:r>
              <a:rPr lang="ja-JP" altLang="en-US" smtClean="0"/>
              <a:t>「認知症当事者」は一括りではない。</a:t>
            </a:r>
          </a:p>
          <a:p>
            <a:r>
              <a:rPr lang="ja-JP" altLang="en-US" smtClean="0"/>
              <a:t>一人ひとりの個別性も含めて、理解してもらうには、ひとりでも多くの当事者が発信していかなければならない。</a:t>
            </a:r>
          </a:p>
          <a:p>
            <a:r>
              <a:rPr lang="ja-JP" altLang="en-US" smtClean="0"/>
              <a:t>それは、一つの使命だと考えている。　</a:t>
            </a:r>
          </a:p>
          <a:p>
            <a:r>
              <a:rPr lang="ja-JP" altLang="en-US" smtClean="0"/>
              <a:t>だから、こういった発言の場があることに感謝している。</a:t>
            </a:r>
          </a:p>
          <a:p>
            <a:endParaRPr lang="ja-JP" altLang="en-US" smtClean="0"/>
          </a:p>
          <a:p>
            <a:r>
              <a:rPr lang="en-US" altLang="ja-JP" smtClean="0"/>
              <a:t>2018.3.18</a:t>
            </a:r>
            <a:r>
              <a:rPr lang="ja-JP" altLang="en-US" smtClean="0"/>
              <a:t>　「きょうと認知症の人にやさしいまちづくりフォーラム」</a:t>
            </a:r>
          </a:p>
          <a:p>
            <a:r>
              <a:rPr lang="ja-JP" altLang="en-US" smtClean="0"/>
              <a:t>～当事者からのメッセージ～</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26</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2073488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（本人の気持ち）</a:t>
            </a:r>
          </a:p>
          <a:p>
            <a:r>
              <a:rPr lang="ja-JP" altLang="en-US" smtClean="0"/>
              <a:t>認知症だから何もできないと決めつけないで欲しい。</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27</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2796100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（本人の気持ち）</a:t>
            </a:r>
          </a:p>
          <a:p>
            <a:r>
              <a:rPr lang="ja-JP" altLang="en-US" smtClean="0"/>
              <a:t>手助けは欲しいけど、哀れみはいらない。</a:t>
            </a:r>
          </a:p>
          <a:p>
            <a:r>
              <a:rPr lang="ja-JP" altLang="en-US" smtClean="0"/>
              <a:t>何が必要か、聞いてくれればいい。</a:t>
            </a:r>
          </a:p>
          <a:p>
            <a:r>
              <a:rPr lang="ja-JP" altLang="en-US" smtClean="0"/>
              <a:t>誰もがそうであるように、私たちも自分でできることは自分でしたいのだ。</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28</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3760336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（本人の気持ち）</a:t>
            </a:r>
          </a:p>
          <a:p>
            <a:r>
              <a:rPr lang="ja-JP" altLang="en-US" smtClean="0"/>
              <a:t>認知症と診断されても、できることはたくさんある。</a:t>
            </a:r>
          </a:p>
          <a:p>
            <a:r>
              <a:rPr lang="ja-JP" altLang="en-US" smtClean="0"/>
              <a:t>やさしい見守りの中で、働いて対価を得ることもできる。</a:t>
            </a:r>
          </a:p>
          <a:p>
            <a:r>
              <a:rPr lang="ja-JP" altLang="en-US" smtClean="0"/>
              <a:t>個々の持っている能力が保持・発揮されることが大切と考えている。　</a:t>
            </a:r>
          </a:p>
          <a:p>
            <a:r>
              <a:rPr lang="ja-JP" altLang="en-US" smtClean="0"/>
              <a:t>また、広く認知症理解が拡がるためには、次の社会を担う子供たちへの教育も必須と思っている。</a:t>
            </a:r>
          </a:p>
          <a:p>
            <a:r>
              <a:rPr lang="ja-JP" altLang="en-US" smtClean="0"/>
              <a:t>私は、これらを伝えていこうと思っている。</a:t>
            </a:r>
          </a:p>
          <a:p>
            <a:endParaRPr lang="ja-JP" altLang="en-US" smtClean="0"/>
          </a:p>
          <a:p>
            <a:r>
              <a:rPr lang="en-US" altLang="ja-JP" smtClean="0"/>
              <a:t>2018.3.18</a:t>
            </a:r>
            <a:r>
              <a:rPr lang="ja-JP" altLang="en-US" smtClean="0"/>
              <a:t>　「きょうと認知症の人にやさしいまちづくりフォーラム」</a:t>
            </a:r>
          </a:p>
          <a:p>
            <a:r>
              <a:rPr lang="ja-JP" altLang="en-US" smtClean="0"/>
              <a:t>～当事者からのメッセージ～</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29</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829866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138" y="73025"/>
            <a:ext cx="6592887" cy="49434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858D200-EE27-4CEF-AF09-FB85FCA4EEE9}" type="slidenum">
              <a:rPr kumimoji="1" lang="ja-JP" altLang="en-US" smtClean="0"/>
              <a:t>3</a:t>
            </a:fld>
            <a:endParaRPr kumimoji="1" lang="ja-JP" altLang="en-US"/>
          </a:p>
        </p:txBody>
      </p:sp>
    </p:spTree>
    <p:extLst>
      <p:ext uri="{BB962C8B-B14F-4D97-AF65-F5344CB8AC3E}">
        <p14:creationId xmlns:p14="http://schemas.microsoft.com/office/powerpoint/2010/main" val="277926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30</a:t>
            </a:fld>
            <a:endParaRPr lang="ja-JP" altLang="en-US"/>
          </a:p>
        </p:txBody>
      </p:sp>
      <p:sp>
        <p:nvSpPr>
          <p:cNvPr id="6" name="スライド イメージ プレースホルダー 5"/>
          <p:cNvSpPr>
            <a:spLocks noGrp="1" noRot="1" noChangeAspect="1"/>
          </p:cNvSpPr>
          <p:nvPr>
            <p:ph type="sldImg"/>
          </p:nvPr>
        </p:nvSpPr>
        <p:spPr>
          <a:xfrm>
            <a:off x="84138" y="73025"/>
            <a:ext cx="6592887" cy="4943475"/>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82506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最後に、認知症当事者から、認知症に関わる、または、これから関わる全ての方へ向けてのメッセージを紹介します。</a:t>
            </a:r>
          </a:p>
          <a:p>
            <a:endParaRPr lang="ja-JP" altLang="en-US" smtClean="0"/>
          </a:p>
          <a:p>
            <a:r>
              <a:rPr lang="ja-JP" altLang="en-US" smtClean="0"/>
              <a:t>認知症になると「何も分からない」「何もできない」のでしょうか。</a:t>
            </a:r>
          </a:p>
          <a:p>
            <a:r>
              <a:rPr lang="ja-JP" altLang="en-US" smtClean="0"/>
              <a:t>認知症＝終わりでしょうか。</a:t>
            </a:r>
          </a:p>
          <a:p>
            <a:endParaRPr lang="ja-JP" altLang="en-US" smtClean="0"/>
          </a:p>
          <a:p>
            <a:r>
              <a:rPr lang="en-US" altLang="ja-JP" smtClean="0"/>
              <a:t>※</a:t>
            </a:r>
            <a:r>
              <a:rPr lang="ja-JP" altLang="en-US" smtClean="0"/>
              <a:t>周囲に認知症をオープンにされていない中で、勇気を持ってフォーラムに登壇された方もおられました。</a:t>
            </a:r>
          </a:p>
          <a:p>
            <a:r>
              <a:rPr lang="ja-JP" altLang="en-US" smtClean="0"/>
              <a:t>　写真はあえてぼかしています。</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31</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99973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（本人・家族の気持ち）</a:t>
            </a:r>
          </a:p>
          <a:p>
            <a:r>
              <a:rPr lang="ja-JP" altLang="en-US" smtClean="0"/>
              <a:t>認知症になっても、仲間と楽しく生活していることを、私たちと同じ病気の人に知らせたい。</a:t>
            </a:r>
          </a:p>
          <a:p>
            <a:r>
              <a:rPr lang="ja-JP" altLang="en-US" smtClean="0"/>
              <a:t>私たちが経験していることを伝えることが、これから認知症になる人の役に立つから。</a:t>
            </a:r>
          </a:p>
          <a:p>
            <a:endParaRPr lang="ja-JP" altLang="en-US" smtClean="0"/>
          </a:p>
          <a:p>
            <a:r>
              <a:rPr lang="en-US" altLang="ja-JP" smtClean="0"/>
              <a:t>2018.3.18</a:t>
            </a:r>
            <a:r>
              <a:rPr lang="ja-JP" altLang="en-US" smtClean="0"/>
              <a:t>　「きょうと認知症の人にやさしいまちづくりフォーラム」</a:t>
            </a:r>
          </a:p>
          <a:p>
            <a:r>
              <a:rPr lang="ja-JP" altLang="en-US" smtClean="0"/>
              <a:t>～当事者からのメッセージ～</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32</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502773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（本人・家族の気持ち）</a:t>
            </a:r>
          </a:p>
          <a:p>
            <a:r>
              <a:rPr lang="ja-JP" altLang="en-US" smtClean="0"/>
              <a:t>認知症になっても、変わらず楽しく生活していることを、社会に知らせたい。</a:t>
            </a:r>
          </a:p>
          <a:p>
            <a:r>
              <a:rPr lang="ja-JP" altLang="en-US" smtClean="0"/>
              <a:t>私たちが経験していることを伝えることが、社会の認知症の疾病観を変えていくことにつながるから。</a:t>
            </a:r>
          </a:p>
          <a:p>
            <a:endParaRPr lang="ja-JP" altLang="en-US" smtClean="0"/>
          </a:p>
          <a:p>
            <a:r>
              <a:rPr lang="en-US" altLang="ja-JP" smtClean="0"/>
              <a:t>2018.3.18</a:t>
            </a:r>
            <a:r>
              <a:rPr lang="ja-JP" altLang="en-US" smtClean="0"/>
              <a:t>　「きょうと認知症の人にやさしいまちづくりフォーラム」</a:t>
            </a:r>
          </a:p>
          <a:p>
            <a:r>
              <a:rPr lang="ja-JP" altLang="en-US" smtClean="0"/>
              <a:t>～当事者からのメッセージ～</a:t>
            </a:r>
            <a:endParaRPr lang="ja-JP" altLang="en-US" dirty="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33</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3977663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私たちが地域で暮らしていく時に、何を必要としているかを伝えたい。</a:t>
            </a:r>
          </a:p>
          <a:p>
            <a:r>
              <a:rPr lang="ja-JP" altLang="en-US" smtClean="0"/>
              <a:t>認知症に対する理解が進むと地域が変わる。認知症が進んでも安心して出歩くことのできる地域であってほしい。</a:t>
            </a:r>
          </a:p>
          <a:p>
            <a:r>
              <a:rPr lang="ja-JP" altLang="en-US" smtClean="0"/>
              <a:t>そして６年後には、認知症があっても、住み慣れた地域の中に自分たちの居場所があり、</a:t>
            </a:r>
          </a:p>
          <a:p>
            <a:r>
              <a:rPr lang="ja-JP" altLang="en-US" smtClean="0"/>
              <a:t>たとえ一人でも散歩や買い物を楽しめる社会であってほしい、１０のアイメッセージに「そう思う」と答えられえる社会であってほしい。</a:t>
            </a:r>
          </a:p>
          <a:p>
            <a:endParaRPr lang="ja-JP" altLang="en-US" smtClean="0"/>
          </a:p>
          <a:p>
            <a:r>
              <a:rPr lang="en-US" altLang="ja-JP" smtClean="0"/>
              <a:t>2018.3.18</a:t>
            </a:r>
            <a:r>
              <a:rPr lang="ja-JP" altLang="en-US" smtClean="0"/>
              <a:t>　「きょうと認知症の人にやさしいまちづくりフォーラム」</a:t>
            </a:r>
          </a:p>
          <a:p>
            <a:r>
              <a:rPr lang="ja-JP" altLang="en-US" smtClean="0"/>
              <a:t>～当事者からのメッセージ～</a:t>
            </a:r>
          </a:p>
          <a:p>
            <a:endParaRPr lang="ja-JP" altLang="en-US" smtClean="0"/>
          </a:p>
          <a:p>
            <a:r>
              <a:rPr lang="ja-JP" altLang="en-US" smtClean="0"/>
              <a:t>（補足）</a:t>
            </a:r>
          </a:p>
          <a:p>
            <a:r>
              <a:rPr lang="en-US" altLang="ja-JP" smtClean="0"/>
              <a:t>2018</a:t>
            </a:r>
            <a:r>
              <a:rPr lang="ja-JP" altLang="en-US" smtClean="0"/>
              <a:t>年に第</a:t>
            </a:r>
            <a:r>
              <a:rPr lang="en-US" altLang="ja-JP" smtClean="0"/>
              <a:t>2</a:t>
            </a:r>
            <a:r>
              <a:rPr lang="ja-JP" altLang="en-US" smtClean="0"/>
              <a:t>次京都認知症総合対策推進計画（新・京都式オレンジプラン）が策定され、その計画の期間が</a:t>
            </a:r>
            <a:r>
              <a:rPr lang="en-US" altLang="ja-JP" smtClean="0"/>
              <a:t>6</a:t>
            </a:r>
            <a:r>
              <a:rPr lang="ja-JP" altLang="en-US" smtClean="0"/>
              <a:t>年間とされています。</a:t>
            </a:r>
            <a:endParaRPr lang="ja-JP" altLang="en-US" dirty="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34</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1439859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だから、私たちも認知症の人にやさしいまちづくりに貢献していきたい。</a:t>
            </a:r>
          </a:p>
          <a:p>
            <a:r>
              <a:rPr lang="ja-JP" altLang="en-US" smtClean="0"/>
              <a:t>私たちは、勇気をもって社会参加していくことで、ともに歩みたいと思っている。</a:t>
            </a:r>
          </a:p>
          <a:p>
            <a:r>
              <a:rPr lang="ja-JP" altLang="en-US" smtClean="0"/>
              <a:t>認知症があってもなくても、世代を超えて、であい、ふれあい、支えあい、伝えあい、生きがいを持って生きていくことのできる京都を、みんなで作っていきましょう。</a:t>
            </a:r>
          </a:p>
          <a:p>
            <a:endParaRPr lang="ja-JP" altLang="en-US" smtClean="0"/>
          </a:p>
          <a:p>
            <a:r>
              <a:rPr lang="en-US" altLang="ja-JP" smtClean="0"/>
              <a:t>2018.3.18</a:t>
            </a:r>
            <a:r>
              <a:rPr lang="ja-JP" altLang="en-US" smtClean="0"/>
              <a:t>　「きょうと認知症の人にやさしいまちづくりフォーラム」</a:t>
            </a:r>
          </a:p>
          <a:p>
            <a:r>
              <a:rPr lang="ja-JP" altLang="en-US" smtClean="0"/>
              <a:t>～当事者からのメッセージ～</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35</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2424877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241473" y="5319438"/>
            <a:ext cx="6282475" cy="5030883"/>
          </a:xfrm>
        </p:spPr>
        <p:txBody>
          <a:bodyPr/>
          <a:lstStyle/>
          <a:p>
            <a:pPr>
              <a:lnSpc>
                <a:spcPts val="1300"/>
              </a:lnSpc>
            </a:pPr>
            <a:r>
              <a:rPr lang="ja-JP" altLang="en-US" sz="1050" dirty="0" smtClean="0"/>
              <a:t>認知症と診断されたご本人、そのご家族、あるいは専門職の方も含め、この場にいる全ての方にお伺いします。</a:t>
            </a:r>
          </a:p>
          <a:p>
            <a:pPr>
              <a:lnSpc>
                <a:spcPts val="1300"/>
              </a:lnSpc>
            </a:pPr>
            <a:endParaRPr lang="ja-JP" altLang="en-US" sz="1050" dirty="0" smtClean="0"/>
          </a:p>
          <a:p>
            <a:pPr>
              <a:lnSpc>
                <a:spcPts val="1300"/>
              </a:lnSpc>
            </a:pPr>
            <a:r>
              <a:rPr lang="ja-JP" altLang="en-US" sz="1050" dirty="0" smtClean="0"/>
              <a:t>あなたは、「もしものこと」を考えたことがありますか？</a:t>
            </a:r>
          </a:p>
          <a:p>
            <a:pPr>
              <a:lnSpc>
                <a:spcPts val="1300"/>
              </a:lnSpc>
            </a:pPr>
            <a:r>
              <a:rPr lang="ja-JP" altLang="en-US" sz="1050" dirty="0" smtClean="0"/>
              <a:t>人はみな、いつでも、命に関わるような大きな病気や、ケガをして、命の危険が迫った状態になる可能性があります。</a:t>
            </a:r>
          </a:p>
          <a:p>
            <a:pPr>
              <a:lnSpc>
                <a:spcPts val="1300"/>
              </a:lnSpc>
            </a:pPr>
            <a:r>
              <a:rPr lang="ja-JP" altLang="en-US" sz="1050" dirty="0" smtClean="0"/>
              <a:t>命の危険が迫った状態になると、約４分の３の方が、これからの治療やケアなどについて自分で決めたり、人に伝えたりすることができなくなると言われています。</a:t>
            </a:r>
          </a:p>
          <a:p>
            <a:pPr>
              <a:lnSpc>
                <a:spcPts val="1300"/>
              </a:lnSpc>
            </a:pPr>
            <a:r>
              <a:rPr lang="ja-JP" altLang="en-US" sz="1050" dirty="0" smtClean="0"/>
              <a:t>治療やケアに関する考えを、あなたの大切な人と話し合っておくと、もしもの時に、あなたの考えに沿った治療やケアを受けられる可能性が高いと言われています。</a:t>
            </a:r>
          </a:p>
          <a:p>
            <a:pPr>
              <a:lnSpc>
                <a:spcPts val="1300"/>
              </a:lnSpc>
            </a:pPr>
            <a:r>
              <a:rPr lang="ja-JP" altLang="en-US" sz="1050" dirty="0" smtClean="0"/>
              <a:t>万が一のときに備えて、あなたの大切にしていることや望み、どのような医療やケアを望んでいるかについて、自分自身で考えたり、あなたの信頼する人たちと話し合ったりすることを「アドバンス・ケア・プランニング」と言います。</a:t>
            </a:r>
          </a:p>
          <a:p>
            <a:pPr>
              <a:lnSpc>
                <a:spcPts val="1300"/>
              </a:lnSpc>
            </a:pPr>
            <a:r>
              <a:rPr lang="ja-JP" altLang="en-US" sz="1050" dirty="0" smtClean="0"/>
              <a:t>これらの話し合いは、もしもの時にあなたの信頼する人があなたの代わりに治療やケアについて難しい決断をする場合に重要な助けになります。</a:t>
            </a:r>
          </a:p>
          <a:p>
            <a:pPr>
              <a:lnSpc>
                <a:spcPts val="1300"/>
              </a:lnSpc>
            </a:pPr>
            <a:r>
              <a:rPr lang="ja-JP" altLang="en-US" sz="1050" smtClean="0"/>
              <a:t>あなたに</a:t>
            </a:r>
            <a:r>
              <a:rPr lang="ja-JP" altLang="en-US" sz="1050" dirty="0" smtClean="0"/>
              <a:t>このような前もっての話し合いは必要ないかもしれません。</a:t>
            </a:r>
          </a:p>
          <a:p>
            <a:pPr>
              <a:lnSpc>
                <a:spcPts val="1300"/>
              </a:lnSpc>
            </a:pPr>
            <a:r>
              <a:rPr lang="ja-JP" altLang="en-US" sz="1050" dirty="0" smtClean="0"/>
              <a:t>でも、話し合いをしておけば、万が一あなたが自分の気持ちを話せなくなった時には、心の声を伝えることができるかけがえのないものになり、ご家族やご友人の心の負担は軽くなるでしょう。　（「これからの治療・ケアに関する話し合い－アドバンス・ケア・プランニング」　神戸大学発行　抜粋）</a:t>
            </a:r>
          </a:p>
          <a:p>
            <a:pPr>
              <a:lnSpc>
                <a:spcPts val="1300"/>
              </a:lnSpc>
            </a:pPr>
            <a:endParaRPr lang="ja-JP" altLang="en-US" sz="1050" dirty="0" smtClean="0"/>
          </a:p>
          <a:p>
            <a:pPr>
              <a:lnSpc>
                <a:spcPts val="1300"/>
              </a:lnSpc>
            </a:pPr>
            <a:r>
              <a:rPr lang="ja-JP" altLang="en-US" sz="1050" dirty="0" smtClean="0"/>
              <a:t>平成</a:t>
            </a:r>
            <a:r>
              <a:rPr lang="en-US" altLang="ja-JP" sz="1050" dirty="0" smtClean="0"/>
              <a:t>30</a:t>
            </a:r>
            <a:r>
              <a:rPr lang="ja-JP" altLang="en-US" sz="1050" dirty="0" smtClean="0"/>
              <a:t>年</a:t>
            </a:r>
            <a:r>
              <a:rPr lang="en-US" altLang="ja-JP" sz="1050" dirty="0" smtClean="0"/>
              <a:t>11</a:t>
            </a:r>
            <a:r>
              <a:rPr lang="ja-JP" altLang="en-US" sz="1050" dirty="0" smtClean="0"/>
              <a:t>月</a:t>
            </a:r>
            <a:r>
              <a:rPr lang="en-US" altLang="ja-JP" sz="1050" dirty="0" smtClean="0"/>
              <a:t>30</a:t>
            </a:r>
            <a:r>
              <a:rPr lang="ja-JP" altLang="en-US" sz="1050" dirty="0" smtClean="0"/>
              <a:t>日、国において、「アドバンスケアプランニング」の愛称を「人生会議」とすることが発表されました。</a:t>
            </a:r>
          </a:p>
          <a:p>
            <a:pPr>
              <a:lnSpc>
                <a:spcPts val="1300"/>
              </a:lnSpc>
            </a:pPr>
            <a:r>
              <a:rPr lang="ja-JP" altLang="en-US" sz="1050" dirty="0" smtClean="0"/>
              <a:t>家族等、信頼できる人たちと輪を囲んで話し合う、というイメージが込められています。</a:t>
            </a:r>
          </a:p>
          <a:p>
            <a:pPr>
              <a:lnSpc>
                <a:spcPts val="1300"/>
              </a:lnSpc>
            </a:pPr>
            <a:endParaRPr lang="ja-JP" altLang="en-US" sz="1050" dirty="0" smtClean="0"/>
          </a:p>
          <a:p>
            <a:pPr>
              <a:lnSpc>
                <a:spcPts val="1300"/>
              </a:lnSpc>
            </a:pPr>
            <a:r>
              <a:rPr lang="ja-JP" altLang="en-US" sz="1050" dirty="0" smtClean="0"/>
              <a:t>あたなにこのような前もっての話し合いは必要ないかもしれません。</a:t>
            </a:r>
          </a:p>
          <a:p>
            <a:pPr>
              <a:lnSpc>
                <a:spcPts val="1300"/>
              </a:lnSpc>
            </a:pPr>
            <a:r>
              <a:rPr lang="ja-JP" altLang="en-US" sz="1050" dirty="0" smtClean="0"/>
              <a:t>でも、「もしものこと」に備えて、今をきっかけに、考え、わいわいがやがやと、話し合ってみてはどうでしょうか。</a:t>
            </a:r>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36</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3615370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138" y="73025"/>
            <a:ext cx="6592887" cy="49434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858D200-EE27-4CEF-AF09-FB85FCA4EEE9}" type="slidenum">
              <a:rPr kumimoji="1" lang="ja-JP" altLang="en-US" smtClean="0"/>
              <a:t>37</a:t>
            </a:fld>
            <a:endParaRPr kumimoji="1" lang="ja-JP" altLang="en-US"/>
          </a:p>
        </p:txBody>
      </p:sp>
    </p:spTree>
    <p:extLst>
      <p:ext uri="{BB962C8B-B14F-4D97-AF65-F5344CB8AC3E}">
        <p14:creationId xmlns:p14="http://schemas.microsoft.com/office/powerpoint/2010/main" val="4059328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138" y="73025"/>
            <a:ext cx="6592887" cy="49434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858D200-EE27-4CEF-AF09-FB85FCA4EEE9}" type="slidenum">
              <a:rPr kumimoji="1" lang="ja-JP" altLang="en-US" smtClean="0"/>
              <a:t>38</a:t>
            </a:fld>
            <a:endParaRPr kumimoji="1" lang="ja-JP" altLang="en-US"/>
          </a:p>
        </p:txBody>
      </p:sp>
    </p:spTree>
    <p:extLst>
      <p:ext uri="{BB962C8B-B14F-4D97-AF65-F5344CB8AC3E}">
        <p14:creationId xmlns:p14="http://schemas.microsoft.com/office/powerpoint/2010/main" val="27461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認知症とともに、よりよく生きるためのコツについて、認知症当事者からの言葉を紹介します。</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39</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169241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認知症になることは終わりではなく、新しい旅のはじまりです。</a:t>
            </a:r>
          </a:p>
          <a:p>
            <a:r>
              <a:rPr lang="ja-JP" altLang="en-US" smtClean="0"/>
              <a:t>このパートが、新しい旅がよりよいものになるための、ヒントになればいいと願っています。</a:t>
            </a:r>
          </a:p>
          <a:p>
            <a:r>
              <a:rPr lang="ja-JP" altLang="en-US" smtClean="0"/>
              <a:t>ここで、このパートをまとめるに当たって参考とさせていただいた、認知症という旅を歩むとある当事者の方から、これから旅を歩む方へのメッセージを紹介します。</a:t>
            </a:r>
          </a:p>
          <a:p>
            <a:endParaRPr lang="ja-JP" altLang="en-US" smtClean="0"/>
          </a:p>
          <a:p>
            <a:r>
              <a:rPr lang="ja-JP" altLang="en-US" smtClean="0"/>
              <a:t>～メッセージ（認知症という旅を歩むとある当事者の方から、これから旅を歩む方へ）～</a:t>
            </a:r>
          </a:p>
          <a:p>
            <a:r>
              <a:rPr lang="ja-JP" altLang="en-US" smtClean="0"/>
              <a:t>「デイサービスに行ったり、家族の会に参加したりして、毎日やることができて、自分自身の中で認知症のイメージが変わった。</a:t>
            </a:r>
          </a:p>
          <a:p>
            <a:r>
              <a:rPr lang="en-US" altLang="ja-JP" smtClean="0"/>
              <a:t>『</a:t>
            </a:r>
            <a:r>
              <a:rPr lang="ja-JP" altLang="en-US" smtClean="0"/>
              <a:t>私って、認知症だけど普通に生活できるやん！</a:t>
            </a:r>
            <a:r>
              <a:rPr lang="en-US" altLang="ja-JP" smtClean="0"/>
              <a:t>』</a:t>
            </a:r>
            <a:r>
              <a:rPr lang="ja-JP" altLang="en-US" smtClean="0"/>
              <a:t>と思うようになった。</a:t>
            </a:r>
          </a:p>
          <a:p>
            <a:endParaRPr lang="ja-JP" altLang="en-US" smtClean="0"/>
          </a:p>
          <a:p>
            <a:r>
              <a:rPr lang="ja-JP" altLang="en-US" smtClean="0"/>
              <a:t>今は、自分が認知症だとわかっているし、自分が認知症であることは、受け入れられるようになった。</a:t>
            </a:r>
          </a:p>
          <a:p>
            <a:r>
              <a:rPr lang="ja-JP" altLang="en-US" smtClean="0"/>
              <a:t>認知症になっても、元気で楽しく生活していることを同じ病気の人に知らせたい。</a:t>
            </a:r>
          </a:p>
          <a:p>
            <a:r>
              <a:rPr lang="en-US" altLang="ja-JP" smtClean="0"/>
              <a:t>『</a:t>
            </a:r>
            <a:r>
              <a:rPr lang="ja-JP" altLang="en-US" smtClean="0"/>
              <a:t>がっかりしなくてよい！</a:t>
            </a:r>
            <a:r>
              <a:rPr lang="en-US" altLang="ja-JP" smtClean="0"/>
              <a:t>』</a:t>
            </a:r>
            <a:r>
              <a:rPr lang="ja-JP" altLang="en-US" smtClean="0"/>
              <a:t>と。 私と同じようなことで苦しんでいる人が、</a:t>
            </a:r>
            <a:r>
              <a:rPr lang="en-US" altLang="ja-JP" smtClean="0"/>
              <a:t>『</a:t>
            </a:r>
            <a:r>
              <a:rPr lang="ja-JP" altLang="en-US" smtClean="0"/>
              <a:t>あ、そういう人もいるんか</a:t>
            </a:r>
            <a:r>
              <a:rPr lang="en-US" altLang="ja-JP" smtClean="0"/>
              <a:t>』</a:t>
            </a:r>
            <a:r>
              <a:rPr lang="ja-JP" altLang="en-US" smtClean="0"/>
              <a:t>、それなら自分もがんばってみようって思ってもらえたらいいなあと思った。</a:t>
            </a:r>
          </a:p>
          <a:p>
            <a:r>
              <a:rPr lang="ja-JP" altLang="en-US" smtClean="0"/>
              <a:t>認知症になったからと、力を落とすこともないし、途方に暮れることもない、ということがわかったので、それを同じ境遇の人に知らせたい。</a:t>
            </a:r>
          </a:p>
          <a:p>
            <a:r>
              <a:rPr lang="ja-JP" altLang="en-US" smtClean="0"/>
              <a:t>～旅のしおり　宇治市認知症当事者チーム　「れもんの仲間」からの贈りもの（抜粋）～</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4</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585850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闘病生活という言葉がある。</a:t>
            </a:r>
          </a:p>
          <a:p>
            <a:r>
              <a:rPr lang="ja-JP" altLang="en-US" smtClean="0"/>
              <a:t>病気と闘うんですね。</a:t>
            </a:r>
          </a:p>
          <a:p>
            <a:endParaRPr lang="ja-JP" altLang="en-US" dirty="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40</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1697555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私が思ったのは、認知症とだけは闘わない。</a:t>
            </a:r>
          </a:p>
          <a:p>
            <a:r>
              <a:rPr lang="ja-JP" altLang="en-US" smtClean="0"/>
              <a:t>要するに、闘っても勝てないんだから、ということなんですね。</a:t>
            </a:r>
          </a:p>
          <a:p>
            <a:r>
              <a:rPr lang="ja-JP" altLang="en-US" smtClean="0"/>
              <a:t>だったらその後のことを考えて、認知症とどう付き合っていこうと考えた。</a:t>
            </a:r>
          </a:p>
          <a:p>
            <a:r>
              <a:rPr lang="ja-JP" altLang="en-US" smtClean="0"/>
              <a:t>仲良く付き合っていこう、と。</a:t>
            </a:r>
          </a:p>
          <a:p>
            <a:endParaRPr lang="ja-JP" altLang="en-US" smtClean="0"/>
          </a:p>
          <a:p>
            <a:r>
              <a:rPr lang="en-US" altLang="ja-JP" smtClean="0"/>
              <a:t>2018.3.18</a:t>
            </a:r>
            <a:r>
              <a:rPr lang="ja-JP" altLang="en-US" smtClean="0"/>
              <a:t>　「きょうと認知症の人にやさしいまちづくりフォーラム」</a:t>
            </a:r>
          </a:p>
          <a:p>
            <a:r>
              <a:rPr lang="ja-JP" altLang="en-US" smtClean="0"/>
              <a:t>伊藤　俊彦 さんの言葉</a:t>
            </a:r>
          </a:p>
          <a:p>
            <a:endParaRPr lang="ja-JP" altLang="en-US" dirty="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41</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35795091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＜あっち向いてほい＞</a:t>
            </a:r>
          </a:p>
          <a:p>
            <a:r>
              <a:rPr lang="ja-JP" altLang="en-US" smtClean="0"/>
              <a:t>（認知症と付き合っていく技術）</a:t>
            </a:r>
          </a:p>
          <a:p>
            <a:endParaRPr lang="ja-JP" altLang="en-US" smtClean="0"/>
          </a:p>
          <a:p>
            <a:r>
              <a:rPr lang="ja-JP" altLang="en-US" smtClean="0"/>
              <a:t>大学時代、顕微鏡を覗くときに硝子体の浮遊物の影が網膜に映ると、そればかりが気になって肝心の作業が進まなくなる。</a:t>
            </a:r>
          </a:p>
          <a:p>
            <a:r>
              <a:rPr lang="ja-JP" altLang="en-US" smtClean="0"/>
              <a:t>そんなときにいったん顕微鏡から目を離して視線を変えると、もう一度作業に集中することが可能になる。</a:t>
            </a:r>
          </a:p>
          <a:p>
            <a:r>
              <a:rPr lang="ja-JP" altLang="en-US" smtClean="0"/>
              <a:t>いま、認知症と付き合っていくときに、「できなくなったこと」ばかりに目が向いて、追いつめられていく。</a:t>
            </a:r>
          </a:p>
          <a:p>
            <a:endParaRPr lang="ja-JP" altLang="en-US" dirty="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42</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3965484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そんなときに自分でこころを平安に保つ努力として、「あっち向いてほい」が役に立つ。</a:t>
            </a:r>
          </a:p>
          <a:p>
            <a:r>
              <a:rPr lang="ja-JP" altLang="en-US" smtClean="0"/>
              <a:t>拘泥から注意を逸らす術として、忘れることへの備えとして。</a:t>
            </a:r>
          </a:p>
          <a:p>
            <a:endParaRPr lang="ja-JP" altLang="en-US" smtClean="0"/>
          </a:p>
          <a:p>
            <a:r>
              <a:rPr lang="ja-JP" altLang="en-US" smtClean="0"/>
              <a:t>～旅のしおり　宇治市認知症当事者チーム　「れもんの仲間」からの贈りもの～（抜粋）</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43</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25399315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（全面降伏と穏やかな日々）</a:t>
            </a:r>
          </a:p>
          <a:p>
            <a:r>
              <a:rPr lang="ja-JP" altLang="en-US" smtClean="0"/>
              <a:t>私は、認知症の診断がついた早い時点で、自身が管理する「実印」の他、「預貯金（ヘソクリ）通帳」をはじめ、私が保管場所を忘れては困るモノのすべてを、妻に預けることにした。</a:t>
            </a:r>
          </a:p>
          <a:p>
            <a:r>
              <a:rPr lang="ja-JP" altLang="en-US" smtClean="0"/>
              <a:t>隠し事なし、全面降伏である。</a:t>
            </a:r>
          </a:p>
          <a:p>
            <a:r>
              <a:rPr lang="ja-JP" altLang="en-US" smtClean="0"/>
              <a:t>しかし、それらの行為で、忘れることへの不安を抱えずに済み、今日、「穏やかな日々を過ごせているのだ」とも思う。</a:t>
            </a:r>
          </a:p>
          <a:p>
            <a:endParaRPr lang="ja-JP" altLang="en-US" smtClean="0"/>
          </a:p>
          <a:p>
            <a:r>
              <a:rPr lang="ja-JP" altLang="en-US" smtClean="0"/>
              <a:t>ぽ～れぽ～れ　通巻</a:t>
            </a:r>
            <a:r>
              <a:rPr lang="en-US" altLang="ja-JP" smtClean="0"/>
              <a:t>439</a:t>
            </a:r>
            <a:r>
              <a:rPr lang="ja-JP" altLang="en-US" smtClean="0"/>
              <a:t>号　</a:t>
            </a:r>
            <a:r>
              <a:rPr lang="en-US" altLang="ja-JP" smtClean="0"/>
              <a:t>2017.2.25</a:t>
            </a:r>
            <a:r>
              <a:rPr lang="ja-JP" altLang="en-US" smtClean="0"/>
              <a:t>発行　</a:t>
            </a:r>
          </a:p>
          <a:p>
            <a:r>
              <a:rPr lang="ja-JP" altLang="en-US" smtClean="0"/>
              <a:t>伊藤　俊彦さん投稿「メモリー（妻の記憶へ）」</a:t>
            </a:r>
            <a:endParaRPr lang="ja-JP" altLang="en-US" dirty="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44</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4104414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（忘れることへの備え）</a:t>
            </a:r>
          </a:p>
          <a:p>
            <a:r>
              <a:rPr lang="ja-JP" altLang="en-US" smtClean="0"/>
              <a:t>日頃から、私が忘れては困ると考えているモノ事のすべてを、外付けの記憶媒体、即ち「妻の記憶（メモリー）」の中に「預かってもらうこと」にしている。</a:t>
            </a:r>
          </a:p>
          <a:p>
            <a:r>
              <a:rPr lang="ja-JP" altLang="en-US" smtClean="0"/>
              <a:t>例えば、日頃の行動では、「○○は、ここへ置くから･･･」、「後で□□をする積もりだから･･･」など、そのつど、それらの行動や思いを「声に出して、妻へ伝えること」を心懸けている。</a:t>
            </a:r>
          </a:p>
          <a:p>
            <a:r>
              <a:rPr lang="ja-JP" altLang="en-US" smtClean="0"/>
              <a:t>そのように、声に出して、伝えることで、その時に「自分が向かう場所やその目的、なすべきことなど」が、改めて、自分の記憶にも「強く刻まれる」との思いもあってのこと。</a:t>
            </a:r>
          </a:p>
          <a:p>
            <a:endParaRPr lang="ja-JP" altLang="en-US" smtClean="0"/>
          </a:p>
          <a:p>
            <a:r>
              <a:rPr lang="ja-JP" altLang="en-US" smtClean="0"/>
              <a:t>（不安や心配からの解放）</a:t>
            </a:r>
          </a:p>
          <a:p>
            <a:r>
              <a:rPr lang="ja-JP" altLang="en-US" smtClean="0"/>
              <a:t>自分が行う「後の行動（○○を□□へ保管する、手紙を書く予定、今日は床屋へ行くなど）」を、妻に伝えておくことで、私自身が「忘れることへの不安」や「心配」からも、また、解き放されることへ繋がっていると思う。</a:t>
            </a:r>
          </a:p>
          <a:p>
            <a:r>
              <a:rPr lang="ja-JP" altLang="en-US" smtClean="0"/>
              <a:t>この一連の行動で、「不安を感じず、心の安定が保たれている日々」を、私は得ていると思っている。</a:t>
            </a:r>
          </a:p>
          <a:p>
            <a:endParaRPr lang="ja-JP" altLang="en-US" smtClean="0"/>
          </a:p>
          <a:p>
            <a:r>
              <a:rPr lang="ja-JP" altLang="en-US" smtClean="0"/>
              <a:t>ぽ～れぽ～れ　通巻</a:t>
            </a:r>
            <a:r>
              <a:rPr lang="en-US" altLang="ja-JP" smtClean="0"/>
              <a:t>439</a:t>
            </a:r>
            <a:r>
              <a:rPr lang="ja-JP" altLang="en-US" smtClean="0"/>
              <a:t>号　</a:t>
            </a:r>
            <a:r>
              <a:rPr lang="en-US" altLang="ja-JP" smtClean="0"/>
              <a:t>2017.2.25</a:t>
            </a:r>
            <a:r>
              <a:rPr lang="ja-JP" altLang="en-US" smtClean="0"/>
              <a:t>発行　</a:t>
            </a:r>
          </a:p>
          <a:p>
            <a:r>
              <a:rPr lang="ja-JP" altLang="en-US" smtClean="0"/>
              <a:t>伊藤　俊彦さん投稿「メモリー（妻の記憶へ）」 </a:t>
            </a:r>
            <a:endParaRPr lang="ja-JP" altLang="en-US" dirty="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45</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35339752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（奥さんは大切にしなければ･･･！）</a:t>
            </a:r>
          </a:p>
          <a:p>
            <a:r>
              <a:rPr lang="ja-JP" altLang="en-US" smtClean="0"/>
              <a:t>しかし、この妻のメモリーも酷使をすると、その機能は低下し、劣化もするだろう。</a:t>
            </a:r>
          </a:p>
          <a:p>
            <a:r>
              <a:rPr lang="ja-JP" altLang="en-US" smtClean="0"/>
              <a:t>そのことは心配であり、不安でもある。奥さんは「大切にしなければ･･･！」である。</a:t>
            </a:r>
          </a:p>
          <a:p>
            <a:r>
              <a:rPr lang="ja-JP" altLang="en-US" smtClean="0"/>
              <a:t>他方、今の自分が「できること」などを、未だ「出来ている今のうち」にしておかなければならないと思っている。</a:t>
            </a:r>
          </a:p>
          <a:p>
            <a:endParaRPr lang="ja-JP" altLang="en-US" smtClean="0"/>
          </a:p>
          <a:p>
            <a:r>
              <a:rPr lang="ja-JP" altLang="en-US" smtClean="0"/>
              <a:t>ぽ～れぽ～れ　通巻</a:t>
            </a:r>
            <a:r>
              <a:rPr lang="en-US" altLang="ja-JP" smtClean="0"/>
              <a:t>439</a:t>
            </a:r>
            <a:r>
              <a:rPr lang="ja-JP" altLang="en-US" smtClean="0"/>
              <a:t>号　</a:t>
            </a:r>
            <a:r>
              <a:rPr lang="en-US" altLang="ja-JP" smtClean="0"/>
              <a:t>2017.2.25</a:t>
            </a:r>
            <a:r>
              <a:rPr lang="ja-JP" altLang="en-US" smtClean="0"/>
              <a:t>発行　</a:t>
            </a:r>
          </a:p>
          <a:p>
            <a:r>
              <a:rPr lang="ja-JP" altLang="en-US" smtClean="0"/>
              <a:t>伊藤　俊彦さん投稿「メモリー（妻の記憶へ）」</a:t>
            </a:r>
          </a:p>
          <a:p>
            <a:endParaRPr lang="ja-JP" altLang="en-US" dirty="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46</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281050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a:lnSpc>
                <a:spcPts val="1300"/>
              </a:lnSpc>
            </a:pPr>
            <a:r>
              <a:rPr lang="ja-JP" altLang="en-US" dirty="0" smtClean="0"/>
              <a:t>２０１８年３月１８日（日曜日）、京都市内で、「きょうと認知症の人にやさしいまちづくりフォーラム」が開催されました。</a:t>
            </a:r>
          </a:p>
          <a:p>
            <a:pPr>
              <a:lnSpc>
                <a:spcPts val="1300"/>
              </a:lnSpc>
            </a:pPr>
            <a:r>
              <a:rPr lang="ja-JP" altLang="en-US" dirty="0" smtClean="0"/>
              <a:t>当日は、認知症当事者・医療福祉関係者等、認知症に関わる多くの方が来場され、認知症の人にやさしいまちづくりを考えるきっかけになりました。</a:t>
            </a:r>
          </a:p>
          <a:p>
            <a:pPr>
              <a:lnSpc>
                <a:spcPts val="1300"/>
              </a:lnSpc>
            </a:pPr>
            <a:r>
              <a:rPr lang="ja-JP" altLang="en-US" dirty="0" smtClean="0"/>
              <a:t>フォーラムの終盤では、認知症当事者から、認知症に関わる、または、これから関わる全ての方へ向けてメッセージが読み上げられました。</a:t>
            </a:r>
          </a:p>
          <a:p>
            <a:pPr>
              <a:lnSpc>
                <a:spcPts val="1300"/>
              </a:lnSpc>
            </a:pPr>
            <a:r>
              <a:rPr lang="ja-JP" altLang="en-US" dirty="0" smtClean="0"/>
              <a:t>今回はそのメッセージを紹介します。</a:t>
            </a:r>
          </a:p>
          <a:p>
            <a:pPr>
              <a:lnSpc>
                <a:spcPts val="1300"/>
              </a:lnSpc>
            </a:pPr>
            <a:endParaRPr lang="ja-JP" altLang="en-US" dirty="0" smtClean="0"/>
          </a:p>
          <a:p>
            <a:pPr>
              <a:lnSpc>
                <a:spcPts val="1300"/>
              </a:lnSpc>
            </a:pPr>
            <a:r>
              <a:rPr lang="ja-JP" altLang="en-US" dirty="0" smtClean="0"/>
              <a:t>認知症当事者のメッセージが綴られた資料として、もう一つ、「旅のしおり～認知症という旅の道しる</a:t>
            </a:r>
            <a:r>
              <a:rPr lang="ja-JP" altLang="en-US" dirty="0" err="1" smtClean="0"/>
              <a:t>べ</a:t>
            </a:r>
            <a:r>
              <a:rPr lang="ja-JP" altLang="en-US" dirty="0" smtClean="0"/>
              <a:t>～」の一節もご紹介していきます。</a:t>
            </a:r>
          </a:p>
          <a:p>
            <a:pPr>
              <a:lnSpc>
                <a:spcPts val="1300"/>
              </a:lnSpc>
            </a:pPr>
            <a:r>
              <a:rPr lang="ja-JP" altLang="en-US" dirty="0" smtClean="0"/>
              <a:t>この資料は「宇治市認知症当事者チーム（</a:t>
            </a:r>
            <a:r>
              <a:rPr lang="ja-JP" altLang="en-US" dirty="0" err="1" smtClean="0"/>
              <a:t>れ</a:t>
            </a:r>
            <a:r>
              <a:rPr lang="ja-JP" altLang="en-US" dirty="0" smtClean="0"/>
              <a:t>もんの仲間）」によりまとめられたものであり、当事者の視点から、認知症という旅が以下の３つのステージから構成されることを明らかにし、私たちに提示してくれました。</a:t>
            </a:r>
          </a:p>
          <a:p>
            <a:pPr>
              <a:lnSpc>
                <a:spcPts val="1300"/>
              </a:lnSpc>
            </a:pPr>
            <a:r>
              <a:rPr lang="ja-JP" altLang="en-US" dirty="0" smtClean="0"/>
              <a:t>「第一段階　　個として認知症に向き合う」「第二段階　　仲間・支援者との出会い」「第三段階　　地域の中で生きていく」</a:t>
            </a:r>
          </a:p>
          <a:p>
            <a:pPr>
              <a:lnSpc>
                <a:spcPts val="1300"/>
              </a:lnSpc>
            </a:pPr>
            <a:endParaRPr lang="ja-JP" altLang="en-US" dirty="0" smtClean="0"/>
          </a:p>
          <a:p>
            <a:pPr>
              <a:lnSpc>
                <a:spcPts val="1300"/>
              </a:lnSpc>
            </a:pPr>
            <a:r>
              <a:rPr lang="ja-JP" altLang="en-US" dirty="0" smtClean="0"/>
              <a:t>それでは、次のスライドからそれぞれの資料から抜粋した当事者からのメッセージをご紹介します。</a:t>
            </a:r>
          </a:p>
          <a:p>
            <a:pPr>
              <a:lnSpc>
                <a:spcPts val="1300"/>
              </a:lnSpc>
            </a:pPr>
            <a:r>
              <a:rPr lang="ja-JP" altLang="en-US" dirty="0" smtClean="0"/>
              <a:t>（補足）</a:t>
            </a:r>
          </a:p>
          <a:p>
            <a:pPr>
              <a:lnSpc>
                <a:spcPts val="1300"/>
              </a:lnSpc>
            </a:pPr>
            <a:r>
              <a:rPr lang="ja-JP" altLang="en-US" dirty="0" smtClean="0"/>
              <a:t>洛南病院では若年性認知症デイケアの一環としてテニス教室が開催され、そこで知り合った方々が宇治市内の認知症カフェ（れもんカフェ）でも集まっておられ、それらの方々が「</a:t>
            </a:r>
            <a:r>
              <a:rPr lang="ja-JP" altLang="en-US" dirty="0" err="1" smtClean="0"/>
              <a:t>れ</a:t>
            </a:r>
            <a:r>
              <a:rPr lang="ja-JP" altLang="en-US" dirty="0" smtClean="0"/>
              <a:t>もんの仲間」として活動されていますので、「テニスの仲間」は「れもんカフェの仲間」であり「れもんの仲間」でもある場合があります。</a:t>
            </a:r>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5</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2281269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認知症という旅は、３つのステージに分けて考えることができ、１つ目のステージは認知症の診断を受けた時から始まります。</a:t>
            </a:r>
          </a:p>
          <a:p>
            <a:r>
              <a:rPr lang="ja-JP" altLang="en-US" smtClean="0"/>
              <a:t>「個人として認知症に向き合う」時期です。</a:t>
            </a:r>
          </a:p>
          <a:p>
            <a:r>
              <a:rPr lang="ja-JP" altLang="en-US" smtClean="0"/>
              <a:t>診断に伴う不安や苦悩の日々は、初めて認知症と向き合う多くの人に共通する普遍的なテーマであり、支援者や仲間による強力なサポートを必要とします。</a:t>
            </a:r>
          </a:p>
          <a:p>
            <a:endParaRPr lang="ja-JP" altLang="en-US" smtClean="0"/>
          </a:p>
          <a:p>
            <a:r>
              <a:rPr lang="ja-JP" altLang="en-US" smtClean="0"/>
              <a:t>次のスライドで、この時期の当事者の思いを紹介します。</a:t>
            </a:r>
          </a:p>
          <a:p>
            <a:r>
              <a:rPr lang="ja-JP" altLang="en-US" smtClean="0"/>
              <a:t>皆様はどのように感じ、または感じられていたでしょうか。</a:t>
            </a:r>
            <a:endParaRPr lang="ja-JP" altLang="en-US" dirty="0" smtClean="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6</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149975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（本人の気持ち）</a:t>
            </a:r>
          </a:p>
          <a:p>
            <a:r>
              <a:rPr lang="ja-JP" altLang="en-US" smtClean="0"/>
              <a:t>認知症と診断を受けた時、もう夢も希望もないと思った。</a:t>
            </a:r>
          </a:p>
          <a:p>
            <a:r>
              <a:rPr lang="ja-JP" altLang="en-US" smtClean="0"/>
              <a:t>私の認知症のイメージは、「呆け老人になって、みんなに迷惑をかけて、お先真っ暗な病気」。</a:t>
            </a:r>
          </a:p>
          <a:p>
            <a:r>
              <a:rPr lang="ja-JP" altLang="en-US" smtClean="0"/>
              <a:t>だから自分もそうなると思った。</a:t>
            </a:r>
          </a:p>
          <a:p>
            <a:r>
              <a:rPr lang="en-US" altLang="ja-JP" smtClean="0"/>
              <a:t>2018.3.18</a:t>
            </a:r>
            <a:r>
              <a:rPr lang="ja-JP" altLang="en-US" smtClean="0"/>
              <a:t>　「きょうと認知症の人にやさしいまちづくりフォーラム」</a:t>
            </a:r>
          </a:p>
          <a:p>
            <a:r>
              <a:rPr lang="ja-JP" altLang="en-US" smtClean="0"/>
              <a:t>～当事者からのメッセージ～</a:t>
            </a:r>
          </a:p>
          <a:p>
            <a:endParaRPr lang="ja-JP" altLang="en-US" smtClean="0"/>
          </a:p>
          <a:p>
            <a:r>
              <a:rPr lang="ja-JP" altLang="en-US" smtClean="0"/>
              <a:t>（家族の気持ち）</a:t>
            </a:r>
          </a:p>
          <a:p>
            <a:r>
              <a:rPr lang="ja-JP" altLang="en-US" smtClean="0"/>
              <a:t>家族にとって、告知の瞬間は頭の中が真っ白になった。</a:t>
            </a:r>
          </a:p>
          <a:p>
            <a:r>
              <a:rPr lang="ja-JP" altLang="en-US" smtClean="0"/>
              <a:t>計り知れない恐怖と、「嘘だ！そんなはずはない」との思いが交錯し、悔しく悲しく、毎日隠れて泣いた。</a:t>
            </a:r>
          </a:p>
          <a:p>
            <a:r>
              <a:rPr lang="ja-JP" altLang="en-US" smtClean="0"/>
              <a:t>何もかもが虚しく手につかず、外出もせず必要最小限の家事をし、庭に水をまくことも嫌だった。</a:t>
            </a:r>
          </a:p>
          <a:p>
            <a:r>
              <a:rPr lang="ja-JP" altLang="en-US" smtClean="0"/>
              <a:t>将来のことについて二人で話し合うことも、夫は拒否した。</a:t>
            </a:r>
          </a:p>
          <a:p>
            <a:r>
              <a:rPr lang="ja-JP" altLang="en-US" smtClean="0"/>
              <a:t>～旅のしおり　宇治市認知症当事者チーム　「れもんの仲間」からの贈りもの～（抜粋）</a:t>
            </a:r>
            <a:endParaRPr lang="ja-JP" altLang="en-US" dirty="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7</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255664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（本人の気持ち）</a:t>
            </a:r>
          </a:p>
          <a:p>
            <a:r>
              <a:rPr lang="ja-JP" altLang="en-US" smtClean="0"/>
              <a:t>認知症に対する「解らなくなること」への恐怖は、子供の時に体験したこと、「雪の積もった日に、屋根の上から、後ろ向きに飛び降りてみたとき」に感じた恐怖に似ていた。</a:t>
            </a:r>
          </a:p>
          <a:p>
            <a:r>
              <a:rPr lang="ja-JP" altLang="en-US" smtClean="0"/>
              <a:t>これから自分がどうなっていくのか？　</a:t>
            </a:r>
          </a:p>
          <a:p>
            <a:r>
              <a:rPr lang="ja-JP" altLang="en-US" smtClean="0"/>
              <a:t>その落ちていく先の世界も、その過程も、まったく見えないことへの不安と恐怖。</a:t>
            </a:r>
          </a:p>
          <a:p>
            <a:r>
              <a:rPr lang="ja-JP" altLang="en-US" smtClean="0"/>
              <a:t>それが、私が認知症と診断された時の感覚だった。</a:t>
            </a:r>
          </a:p>
          <a:p>
            <a:r>
              <a:rPr lang="en-US" altLang="ja-JP" smtClean="0"/>
              <a:t>2018.3.18</a:t>
            </a:r>
            <a:r>
              <a:rPr lang="ja-JP" altLang="en-US" smtClean="0"/>
              <a:t>　「きょうと認知症の人にやさしいまちづくりフォーラム」</a:t>
            </a:r>
          </a:p>
          <a:p>
            <a:r>
              <a:rPr lang="ja-JP" altLang="en-US" smtClean="0"/>
              <a:t>～当事者からのメッセージ～</a:t>
            </a:r>
            <a:endParaRPr lang="ja-JP" altLang="en-US" dirty="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8</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1087068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smtClean="0"/>
              <a:t>（本人の気持ち）</a:t>
            </a:r>
          </a:p>
          <a:p>
            <a:r>
              <a:rPr lang="ja-JP" altLang="en-US" smtClean="0"/>
              <a:t>病気の告知を受けて、仕事を辞めて、社会とのつながりを失った。</a:t>
            </a:r>
          </a:p>
          <a:p>
            <a:r>
              <a:rPr lang="ja-JP" altLang="en-US" smtClean="0"/>
              <a:t>何をすべきなのか、何をしたいのか見いだせない日々が続き、認知症の治療についても、サポートについても、どこに行って、誰に相談すれば良いのか分からなかった。</a:t>
            </a:r>
          </a:p>
          <a:p>
            <a:r>
              <a:rPr lang="ja-JP" altLang="en-US" smtClean="0"/>
              <a:t>生活は一転し、変わりゆく風景を前に、「このまま、つぶれていくんかな･･･」との思いが浮かんだ。</a:t>
            </a:r>
          </a:p>
          <a:p>
            <a:r>
              <a:rPr lang="en-US" altLang="ja-JP" smtClean="0"/>
              <a:t>2018.3.18</a:t>
            </a:r>
            <a:r>
              <a:rPr lang="ja-JP" altLang="en-US" smtClean="0"/>
              <a:t>　「きょうと認知症の人にやさしいまちづくりフォーラム」</a:t>
            </a:r>
          </a:p>
          <a:p>
            <a:r>
              <a:rPr lang="ja-JP" altLang="en-US" smtClean="0"/>
              <a:t>～当事者からのメッセージ～</a:t>
            </a:r>
            <a:endParaRPr lang="ja-JP" altLang="en-US" dirty="0"/>
          </a:p>
        </p:txBody>
      </p:sp>
      <p:sp>
        <p:nvSpPr>
          <p:cNvPr id="4" name="スライド番号プレースホルダー 3"/>
          <p:cNvSpPr>
            <a:spLocks noGrp="1"/>
          </p:cNvSpPr>
          <p:nvPr>
            <p:ph type="sldNum" sz="quarter" idx="10"/>
          </p:nvPr>
        </p:nvSpPr>
        <p:spPr/>
        <p:txBody>
          <a:bodyPr/>
          <a:lstStyle/>
          <a:p>
            <a:fld id="{6858D200-EE27-4CEF-AF09-FB85FCA4EEE9}" type="slidenum">
              <a:rPr lang="ja-JP" altLang="en-US" smtClean="0"/>
              <a:pPr/>
              <a:t>9</a:t>
            </a:fld>
            <a:endParaRPr lang="ja-JP" altLang="en-US"/>
          </a:p>
        </p:txBody>
      </p:sp>
      <p:sp>
        <p:nvSpPr>
          <p:cNvPr id="7" name="スライド イメージ プレースホルダー 6"/>
          <p:cNvSpPr>
            <a:spLocks noGrp="1" noRot="1" noChangeAspect="1"/>
          </p:cNvSpPr>
          <p:nvPr>
            <p:ph type="sldImg"/>
          </p:nvPr>
        </p:nvSpPr>
        <p:spPr>
          <a:xfrm>
            <a:off x="84138" y="73025"/>
            <a:ext cx="6592887" cy="4943475"/>
          </a:xfrm>
        </p:spPr>
      </p:sp>
    </p:spTree>
    <p:extLst>
      <p:ext uri="{BB962C8B-B14F-4D97-AF65-F5344CB8AC3E}">
        <p14:creationId xmlns:p14="http://schemas.microsoft.com/office/powerpoint/2010/main" val="87959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2CF3A96-6305-624C-A2CB-2B7E7FD50AFE}" type="datetimeFigureOut">
              <a:rPr kumimoji="1" lang="ja-JP" altLang="en-US" smtClean="0"/>
              <a:t>2020/1/6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9D36DC-35E5-D843-B9D1-FE24263D3EE9}" type="slidenum">
              <a:rPr kumimoji="1" lang="ja-JP" altLang="en-US" smtClean="0"/>
              <a:t>‹#›</a:t>
            </a:fld>
            <a:endParaRPr kumimoji="1" lang="ja-JP" altLang="en-US"/>
          </a:p>
        </p:txBody>
      </p:sp>
    </p:spTree>
    <p:extLst>
      <p:ext uri="{BB962C8B-B14F-4D97-AF65-F5344CB8AC3E}">
        <p14:creationId xmlns:p14="http://schemas.microsoft.com/office/powerpoint/2010/main" val="392117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2CF3A96-6305-624C-A2CB-2B7E7FD50AFE}" type="datetimeFigureOut">
              <a:rPr kumimoji="1" lang="ja-JP" altLang="en-US" smtClean="0"/>
              <a:t>2020/1/6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9D36DC-35E5-D843-B9D1-FE24263D3EE9}" type="slidenum">
              <a:rPr kumimoji="1" lang="ja-JP" altLang="en-US" smtClean="0"/>
              <a:t>‹#›</a:t>
            </a:fld>
            <a:endParaRPr kumimoji="1" lang="ja-JP" altLang="en-US"/>
          </a:p>
        </p:txBody>
      </p:sp>
    </p:spTree>
    <p:extLst>
      <p:ext uri="{BB962C8B-B14F-4D97-AF65-F5344CB8AC3E}">
        <p14:creationId xmlns:p14="http://schemas.microsoft.com/office/powerpoint/2010/main" val="77882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2CF3A96-6305-624C-A2CB-2B7E7FD50AFE}" type="datetimeFigureOut">
              <a:rPr kumimoji="1" lang="ja-JP" altLang="en-US" smtClean="0"/>
              <a:t>2020/1/6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9D36DC-35E5-D843-B9D1-FE24263D3EE9}" type="slidenum">
              <a:rPr kumimoji="1" lang="ja-JP" altLang="en-US" smtClean="0"/>
              <a:t>‹#›</a:t>
            </a:fld>
            <a:endParaRPr kumimoji="1" lang="ja-JP" altLang="en-US"/>
          </a:p>
        </p:txBody>
      </p:sp>
    </p:spTree>
    <p:extLst>
      <p:ext uri="{BB962C8B-B14F-4D97-AF65-F5344CB8AC3E}">
        <p14:creationId xmlns:p14="http://schemas.microsoft.com/office/powerpoint/2010/main" val="118663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2CF3A96-6305-624C-A2CB-2B7E7FD50AFE}" type="datetimeFigureOut">
              <a:rPr kumimoji="1" lang="ja-JP" altLang="en-US" smtClean="0"/>
              <a:t>2020/1/6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9D36DC-35E5-D843-B9D1-FE24263D3EE9}" type="slidenum">
              <a:rPr kumimoji="1" lang="ja-JP" altLang="en-US" smtClean="0"/>
              <a:t>‹#›</a:t>
            </a:fld>
            <a:endParaRPr kumimoji="1" lang="ja-JP" altLang="en-US"/>
          </a:p>
        </p:txBody>
      </p:sp>
    </p:spTree>
    <p:extLst>
      <p:ext uri="{BB962C8B-B14F-4D97-AF65-F5344CB8AC3E}">
        <p14:creationId xmlns:p14="http://schemas.microsoft.com/office/powerpoint/2010/main" val="375802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2CF3A96-6305-624C-A2CB-2B7E7FD50AFE}" type="datetimeFigureOut">
              <a:rPr kumimoji="1" lang="ja-JP" altLang="en-US" smtClean="0"/>
              <a:t>2020/1/6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9D36DC-35E5-D843-B9D1-FE24263D3EE9}" type="slidenum">
              <a:rPr kumimoji="1" lang="ja-JP" altLang="en-US" smtClean="0"/>
              <a:t>‹#›</a:t>
            </a:fld>
            <a:endParaRPr kumimoji="1" lang="ja-JP" altLang="en-US"/>
          </a:p>
        </p:txBody>
      </p:sp>
    </p:spTree>
    <p:extLst>
      <p:ext uri="{BB962C8B-B14F-4D97-AF65-F5344CB8AC3E}">
        <p14:creationId xmlns:p14="http://schemas.microsoft.com/office/powerpoint/2010/main" val="3431895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2CF3A96-6305-624C-A2CB-2B7E7FD50AFE}" type="datetimeFigureOut">
              <a:rPr kumimoji="1" lang="ja-JP" altLang="en-US" smtClean="0"/>
              <a:t>2020/1/6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9D36DC-35E5-D843-B9D1-FE24263D3EE9}" type="slidenum">
              <a:rPr kumimoji="1" lang="ja-JP" altLang="en-US" smtClean="0"/>
              <a:t>‹#›</a:t>
            </a:fld>
            <a:endParaRPr kumimoji="1" lang="ja-JP" altLang="en-US"/>
          </a:p>
        </p:txBody>
      </p:sp>
    </p:spTree>
    <p:extLst>
      <p:ext uri="{BB962C8B-B14F-4D97-AF65-F5344CB8AC3E}">
        <p14:creationId xmlns:p14="http://schemas.microsoft.com/office/powerpoint/2010/main" val="14681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2CF3A96-6305-624C-A2CB-2B7E7FD50AFE}" type="datetimeFigureOut">
              <a:rPr kumimoji="1" lang="ja-JP" altLang="en-US" smtClean="0"/>
              <a:t>2020/1/6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99D36DC-35E5-D843-B9D1-FE24263D3EE9}" type="slidenum">
              <a:rPr kumimoji="1" lang="ja-JP" altLang="en-US" smtClean="0"/>
              <a:t>‹#›</a:t>
            </a:fld>
            <a:endParaRPr kumimoji="1" lang="ja-JP" altLang="en-US"/>
          </a:p>
        </p:txBody>
      </p:sp>
    </p:spTree>
    <p:extLst>
      <p:ext uri="{BB962C8B-B14F-4D97-AF65-F5344CB8AC3E}">
        <p14:creationId xmlns:p14="http://schemas.microsoft.com/office/powerpoint/2010/main" val="3741617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2CF3A96-6305-624C-A2CB-2B7E7FD50AFE}" type="datetimeFigureOut">
              <a:rPr kumimoji="1" lang="ja-JP" altLang="en-US" smtClean="0"/>
              <a:t>2020/1/6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99D36DC-35E5-D843-B9D1-FE24263D3EE9}" type="slidenum">
              <a:rPr kumimoji="1" lang="ja-JP" altLang="en-US" smtClean="0"/>
              <a:t>‹#›</a:t>
            </a:fld>
            <a:endParaRPr kumimoji="1" lang="ja-JP" altLang="en-US"/>
          </a:p>
        </p:txBody>
      </p:sp>
    </p:spTree>
    <p:extLst>
      <p:ext uri="{BB962C8B-B14F-4D97-AF65-F5344CB8AC3E}">
        <p14:creationId xmlns:p14="http://schemas.microsoft.com/office/powerpoint/2010/main" val="1859038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2CF3A96-6305-624C-A2CB-2B7E7FD50AFE}" type="datetimeFigureOut">
              <a:rPr kumimoji="1" lang="ja-JP" altLang="en-US" smtClean="0"/>
              <a:t>2020/1/6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99D36DC-35E5-D843-B9D1-FE24263D3EE9}" type="slidenum">
              <a:rPr kumimoji="1" lang="ja-JP" altLang="en-US" smtClean="0"/>
              <a:t>‹#›</a:t>
            </a:fld>
            <a:endParaRPr kumimoji="1" lang="ja-JP" altLang="en-US"/>
          </a:p>
        </p:txBody>
      </p:sp>
    </p:spTree>
    <p:extLst>
      <p:ext uri="{BB962C8B-B14F-4D97-AF65-F5344CB8AC3E}">
        <p14:creationId xmlns:p14="http://schemas.microsoft.com/office/powerpoint/2010/main" val="1755903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2CF3A96-6305-624C-A2CB-2B7E7FD50AFE}" type="datetimeFigureOut">
              <a:rPr kumimoji="1" lang="ja-JP" altLang="en-US" smtClean="0"/>
              <a:t>2020/1/6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9D36DC-35E5-D843-B9D1-FE24263D3EE9}" type="slidenum">
              <a:rPr kumimoji="1" lang="ja-JP" altLang="en-US" smtClean="0"/>
              <a:t>‹#›</a:t>
            </a:fld>
            <a:endParaRPr kumimoji="1" lang="ja-JP" altLang="en-US"/>
          </a:p>
        </p:txBody>
      </p:sp>
    </p:spTree>
    <p:extLst>
      <p:ext uri="{BB962C8B-B14F-4D97-AF65-F5344CB8AC3E}">
        <p14:creationId xmlns:p14="http://schemas.microsoft.com/office/powerpoint/2010/main" val="152007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2CF3A96-6305-624C-A2CB-2B7E7FD50AFE}" type="datetimeFigureOut">
              <a:rPr kumimoji="1" lang="ja-JP" altLang="en-US" smtClean="0"/>
              <a:t>2020/1/6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9D36DC-35E5-D843-B9D1-FE24263D3EE9}" type="slidenum">
              <a:rPr kumimoji="1" lang="ja-JP" altLang="en-US" smtClean="0"/>
              <a:t>‹#›</a:t>
            </a:fld>
            <a:endParaRPr kumimoji="1" lang="ja-JP" altLang="en-US"/>
          </a:p>
        </p:txBody>
      </p:sp>
    </p:spTree>
    <p:extLst>
      <p:ext uri="{BB962C8B-B14F-4D97-AF65-F5344CB8AC3E}">
        <p14:creationId xmlns:p14="http://schemas.microsoft.com/office/powerpoint/2010/main" val="199338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CF3A96-6305-624C-A2CB-2B7E7FD50AFE}" type="datetimeFigureOut">
              <a:rPr kumimoji="1" lang="ja-JP" altLang="en-US" smtClean="0"/>
              <a:t>2020/1/6</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D36DC-35E5-D843-B9D1-FE24263D3EE9}" type="slidenum">
              <a:rPr kumimoji="1" lang="ja-JP" altLang="en-US" smtClean="0"/>
              <a:t>‹#›</a:t>
            </a:fld>
            <a:endParaRPr kumimoji="1" lang="ja-JP" altLang="en-US"/>
          </a:p>
        </p:txBody>
      </p:sp>
    </p:spTree>
    <p:extLst>
      <p:ext uri="{BB962C8B-B14F-4D97-AF65-F5344CB8AC3E}">
        <p14:creationId xmlns:p14="http://schemas.microsoft.com/office/powerpoint/2010/main" val="4246729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第3回 認知症の人の気持ち・家族の気持ち_page-0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0026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2809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0818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3849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3808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913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8615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885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7251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7974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1996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4539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3868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8907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5411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322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7706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8869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1210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1291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5427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2132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6446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7606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0685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5019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8856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7706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0644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2288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815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8138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9832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1488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9575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0094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9171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7208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15415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5812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6708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5036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8721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7872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0949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第3回 認知症の人の気持ち・家族の気持ち_page-0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300553"/>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3992</Words>
  <Application>Microsoft Office PowerPoint</Application>
  <PresentationFormat>画面に合わせる (4:3)</PresentationFormat>
  <Paragraphs>330</Paragraphs>
  <Slides>46</Slides>
  <Notes>46</Notes>
  <HiddenSlides>0</HiddenSlides>
  <MMClips>0</MMClips>
  <ScaleCrop>false</ScaleCrop>
  <HeadingPairs>
    <vt:vector size="4" baseType="variant">
      <vt:variant>
        <vt:lpstr>テーマ</vt:lpstr>
      </vt:variant>
      <vt:variant>
        <vt:i4>1</vt:i4>
      </vt:variant>
      <vt:variant>
        <vt:lpstr>スライド タイトル</vt:lpstr>
      </vt:variant>
      <vt:variant>
        <vt:i4>46</vt:i4>
      </vt:variant>
    </vt:vector>
  </HeadingPairs>
  <TitlesOfParts>
    <vt:vector size="47" baseType="lpstr">
      <vt:lpstr>ホワイト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高山 周子</dc:creator>
  <cp:lastModifiedBy>＊</cp:lastModifiedBy>
  <cp:revision>8</cp:revision>
  <cp:lastPrinted>2019-06-18T02:33:24Z</cp:lastPrinted>
  <dcterms:created xsi:type="dcterms:W3CDTF">2019-06-12T02:48:33Z</dcterms:created>
  <dcterms:modified xsi:type="dcterms:W3CDTF">2020-01-06T02:05:12Z</dcterms:modified>
</cp:coreProperties>
</file>